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Proxima Nova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28950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0902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2d8b49261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2d8b49261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7965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2d8b492615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2d8b492615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5709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2d8b492615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2d8b492615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8492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2d8b492615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2d8b492615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0577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2d8b49261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2d8b492615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3535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d8b49261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d8b49261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5109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2d8b492615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2d8b492615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436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265500" y="828025"/>
            <a:ext cx="4045200" cy="188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600" b="1" dirty="0"/>
              <a:t>ORIENTAMENTO E </a:t>
            </a:r>
            <a:endParaRPr sz="3600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600" b="1" dirty="0"/>
              <a:t>BUONE PRASSI</a:t>
            </a:r>
            <a:endParaRPr sz="3600" b="1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it"/>
              <a:t>progetto PASSERELLE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it"/>
              <a:t>D. M. 5, 8-02-2021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338675" y="3926150"/>
            <a:ext cx="26922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prof. ssa Silvia Gardi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IIS Mattei San Lazzaro di Savena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265500" y="828025"/>
            <a:ext cx="4045200" cy="188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PARTIAMO DAI DATI</a:t>
            </a:r>
            <a:endParaRPr b="1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it"/>
              <a:t>Prime delle scienze umane e attualmente il </a:t>
            </a:r>
            <a:r>
              <a:rPr lang="it" b="1">
                <a:highlight>
                  <a:srgbClr val="FFFF00"/>
                </a:highlight>
              </a:rPr>
              <a:t>18 %</a:t>
            </a:r>
            <a:r>
              <a:rPr lang="it">
                <a:highlight>
                  <a:srgbClr val="FFFF00"/>
                </a:highlight>
              </a:rPr>
              <a:t> </a:t>
            </a:r>
            <a:r>
              <a:rPr lang="it"/>
              <a:t>degli studenti è a rischio bocciatura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it"/>
              <a:t>Prime del tecnico-economico: scende al </a:t>
            </a:r>
            <a:r>
              <a:rPr lang="it" b="1">
                <a:highlight>
                  <a:srgbClr val="FFFF00"/>
                </a:highlight>
              </a:rPr>
              <a:t>15%</a:t>
            </a:r>
            <a:r>
              <a:rPr lang="it"/>
              <a:t>, </a:t>
            </a:r>
            <a:r>
              <a:rPr lang="it" b="1">
                <a:highlight>
                  <a:srgbClr val="FFFF00"/>
                </a:highlight>
              </a:rPr>
              <a:t>5%</a:t>
            </a:r>
            <a:r>
              <a:rPr lang="it"/>
              <a:t> delle classi potenziate in IGCSE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it"/>
              <a:t>Prime dello scientifico: meno dell’ </a:t>
            </a:r>
            <a:r>
              <a:rPr lang="it" b="1">
                <a:highlight>
                  <a:srgbClr val="FFFF00"/>
                </a:highlight>
              </a:rPr>
              <a:t>4%</a:t>
            </a:r>
            <a:endParaRPr b="1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0625" y="1204000"/>
            <a:ext cx="4045200" cy="235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780" b="1"/>
              <a:t>I°PROBLEMA</a:t>
            </a:r>
            <a:endParaRPr sz="278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400" b="1">
                <a:highlight>
                  <a:srgbClr val="FFFF00"/>
                </a:highlight>
              </a:rPr>
              <a:t>CULTURALE-EDUCATIVO</a:t>
            </a:r>
            <a:r>
              <a:rPr lang="it" sz="2680" b="1">
                <a:highlight>
                  <a:srgbClr val="FFFF00"/>
                </a:highlight>
              </a:rPr>
              <a:t>:</a:t>
            </a:r>
            <a:r>
              <a:rPr lang="it" sz="2780" b="1"/>
              <a:t> </a:t>
            </a:r>
            <a:endParaRPr sz="278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780" b="1"/>
              <a:t>ORIENTAMENTO IN ENTRATA</a:t>
            </a:r>
            <a:endParaRPr sz="2780" b="1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2500" lnSpcReduction="2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it"/>
              <a:t>sottostimato il </a:t>
            </a:r>
            <a:r>
              <a:rPr lang="it">
                <a:highlight>
                  <a:srgbClr val="FFFF00"/>
                </a:highlight>
              </a:rPr>
              <a:t>liceo delle scienze umane </a:t>
            </a:r>
            <a:r>
              <a:rPr lang="it"/>
              <a:t>(famiglie, scuole medie, questione </a:t>
            </a:r>
            <a:r>
              <a:rPr lang="it">
                <a:highlight>
                  <a:srgbClr val="FFFF00"/>
                </a:highlight>
              </a:rPr>
              <a:t>dsa</a:t>
            </a:r>
            <a:r>
              <a:rPr lang="it"/>
              <a:t>) STEREOTIPI, RAPPRESENTAZIONI SOCIALI, TEMA DEL RISCATTO SOCIALE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it"/>
              <a:t>i percorsi più definiti sono chiari all’utenza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it"/>
              <a:t>nelle scienze umane NON seguono il consiglio orientativo o non vengono agli open day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it"/>
              <a:t>famiglie con livello socio-culturale medio-basso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6425" y="1279225"/>
            <a:ext cx="4045200" cy="344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088" b="1"/>
              <a:t>II° PROBLEMA </a:t>
            </a:r>
            <a:r>
              <a:rPr lang="it" sz="3088" b="1">
                <a:highlight>
                  <a:srgbClr val="FFFF00"/>
                </a:highlight>
              </a:rPr>
              <a:t>STRUTTURALE:</a:t>
            </a:r>
            <a:endParaRPr sz="3088" b="1">
              <a:highlight>
                <a:srgbClr val="FFFF00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2"/>
          </p:nvPr>
        </p:nvSpPr>
        <p:spPr>
          <a:xfrm>
            <a:off x="4662400" y="1369450"/>
            <a:ext cx="4114200" cy="26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4200" b="1">
                <a:solidFill>
                  <a:schemeClr val="dk1"/>
                </a:solidFill>
              </a:rPr>
              <a:t>NUMEROSITÀ DELLE CLASSI PRIME</a:t>
            </a:r>
            <a:endParaRPr sz="4200" b="1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endParaRPr sz="37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265500" y="181375"/>
            <a:ext cx="4045200" cy="369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3080" b="1"/>
              <a:t>PASSAGGI</a:t>
            </a:r>
            <a:endParaRPr sz="308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3080" b="1"/>
              <a:t>ALLE SECONDE:</a:t>
            </a:r>
            <a:endParaRPr sz="308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308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58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580" b="1"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lnSpcReduction="10000"/>
          </a:bodyPr>
          <a:lstStyle/>
          <a:p>
            <a:pPr marL="457200" lvl="0" indent="-39243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80"/>
              <a:buChar char="★"/>
            </a:pPr>
            <a:r>
              <a:rPr lang="it" sz="2580" b="1">
                <a:solidFill>
                  <a:schemeClr val="dk1"/>
                </a:solidFill>
              </a:rPr>
              <a:t>SCIENZE UMANE </a:t>
            </a:r>
            <a:r>
              <a:rPr lang="it" sz="2580" b="1">
                <a:solidFill>
                  <a:schemeClr val="dk1"/>
                </a:solidFill>
                <a:highlight>
                  <a:srgbClr val="FFFF00"/>
                </a:highlight>
              </a:rPr>
              <a:t>10</a:t>
            </a:r>
            <a:r>
              <a:rPr lang="it" sz="2580" b="1">
                <a:solidFill>
                  <a:schemeClr val="dk1"/>
                </a:solidFill>
              </a:rPr>
              <a:t> richieste</a:t>
            </a:r>
            <a:endParaRPr sz="2580" b="1">
              <a:solidFill>
                <a:schemeClr val="dk1"/>
              </a:solidFill>
            </a:endParaRPr>
          </a:p>
          <a:p>
            <a:pPr marL="4572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80" b="1">
              <a:solidFill>
                <a:schemeClr val="dk1"/>
              </a:solidFill>
            </a:endParaRPr>
          </a:p>
          <a:p>
            <a:pPr marL="457200" lvl="0" indent="-39243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80"/>
              <a:buChar char="★"/>
            </a:pPr>
            <a:r>
              <a:rPr lang="it" sz="2580" b="1">
                <a:solidFill>
                  <a:schemeClr val="dk1"/>
                </a:solidFill>
              </a:rPr>
              <a:t>TECNICO-ECONOMICO </a:t>
            </a:r>
            <a:r>
              <a:rPr lang="it" sz="2580" b="1">
                <a:solidFill>
                  <a:schemeClr val="dk1"/>
                </a:solidFill>
                <a:highlight>
                  <a:srgbClr val="FFFF00"/>
                </a:highlight>
              </a:rPr>
              <a:t>10</a:t>
            </a:r>
            <a:r>
              <a:rPr lang="it" sz="2580" b="1">
                <a:solidFill>
                  <a:schemeClr val="dk1"/>
                </a:solidFill>
              </a:rPr>
              <a:t> richieste</a:t>
            </a:r>
            <a:endParaRPr sz="2580" b="1">
              <a:solidFill>
                <a:schemeClr val="dk1"/>
              </a:solidFill>
            </a:endParaRPr>
          </a:p>
          <a:p>
            <a:pPr marL="4572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80" b="1">
              <a:solidFill>
                <a:schemeClr val="dk1"/>
              </a:solidFill>
            </a:endParaRPr>
          </a:p>
          <a:p>
            <a:pPr marL="457200" lvl="0" indent="-39243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80"/>
              <a:buChar char="★"/>
            </a:pPr>
            <a:r>
              <a:rPr lang="it" sz="2580" b="1">
                <a:solidFill>
                  <a:schemeClr val="dk1"/>
                </a:solidFill>
              </a:rPr>
              <a:t>SCIENTIFICO </a:t>
            </a:r>
            <a:r>
              <a:rPr lang="it" sz="2580" b="1">
                <a:solidFill>
                  <a:schemeClr val="dk1"/>
                </a:solidFill>
                <a:highlight>
                  <a:srgbClr val="FFFF00"/>
                </a:highlight>
              </a:rPr>
              <a:t>2</a:t>
            </a:r>
            <a:r>
              <a:rPr lang="it" sz="2580" b="1">
                <a:solidFill>
                  <a:schemeClr val="dk1"/>
                </a:solidFill>
              </a:rPr>
              <a:t> richieste</a:t>
            </a:r>
            <a:endParaRPr sz="258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0600" y="437000"/>
            <a:ext cx="4045200" cy="300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DICEMBRE: ATTIVITÀ 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DI </a:t>
            </a:r>
            <a:r>
              <a:rPr lang="it" sz="3644" b="1" u="sng">
                <a:highlight>
                  <a:srgbClr val="FFFF00"/>
                </a:highlight>
              </a:rPr>
              <a:t>RIORIENTAMENTO</a:t>
            </a:r>
            <a:endParaRPr sz="3644" b="1" u="sng">
              <a:highlight>
                <a:srgbClr val="FFFF00"/>
              </a:highlight>
            </a:endParaRPr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85000" lnSpcReduction="1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it" b="1">
                <a:highlight>
                  <a:srgbClr val="FFFF00"/>
                </a:highlight>
              </a:rPr>
              <a:t>DALL’ESTERNO ALL’INTERNO</a:t>
            </a:r>
            <a:r>
              <a:rPr lang="it">
                <a:highlight>
                  <a:srgbClr val="FFFF00"/>
                </a:highlight>
              </a:rPr>
              <a:t> </a:t>
            </a:r>
            <a:r>
              <a:rPr lang="it"/>
              <a:t>(FERMI, MINGHETTI, COPERNICO): MA ABBIAMO PRIME TROPPO NUMEROSE.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ACCOGLIENZA PER I PASSAGGI PER CLASSI SECONDE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★"/>
            </a:pPr>
            <a:r>
              <a:rPr lang="it" b="1">
                <a:highlight>
                  <a:srgbClr val="FFFF00"/>
                </a:highlight>
              </a:rPr>
              <a:t>DALL’INTERNO ALL’ESTERNO</a:t>
            </a:r>
            <a:r>
              <a:rPr lang="it">
                <a:highlight>
                  <a:srgbClr val="FFFF00"/>
                </a:highlight>
              </a:rPr>
              <a:t> </a:t>
            </a:r>
            <a:r>
              <a:rPr lang="it"/>
              <a:t>VERSO PROFESSIONALI (SOCIO-SANITARIO O COMMERCIALE.: SPESSO NON C'È POSTO)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it">
                <a:highlight>
                  <a:srgbClr val="FFFF00"/>
                </a:highlight>
              </a:rPr>
              <a:t>DEFINIRE LE SITUAZIONI </a:t>
            </a:r>
            <a:r>
              <a:rPr lang="it" b="1" i="1">
                <a:highlight>
                  <a:srgbClr val="FFFF00"/>
                </a:highlight>
              </a:rPr>
              <a:t>PRIMA DELL’INIZIO DELLA CLASSE SECONDA!</a:t>
            </a:r>
            <a:endParaRPr b="1" i="1"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87" name="Google Shape;87;p18"/>
          <p:cNvSpPr/>
          <p:nvPr/>
        </p:nvSpPr>
        <p:spPr>
          <a:xfrm>
            <a:off x="5143675" y="1938175"/>
            <a:ext cx="315900" cy="2256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280525" y="602425"/>
            <a:ext cx="4045200" cy="236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700" b="1"/>
              <a:t>VERSO L’ESTERNO:</a:t>
            </a:r>
            <a:endParaRPr sz="27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700" b="1">
                <a:highlight>
                  <a:srgbClr val="FFFF00"/>
                </a:highlight>
              </a:rPr>
              <a:t>ACCOMPAGNAMENTO</a:t>
            </a:r>
            <a:r>
              <a:rPr lang="it" sz="2700" b="1"/>
              <a:t> </a:t>
            </a:r>
            <a:endParaRPr sz="27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700" b="1"/>
              <a:t>DELLE FAMIGLIE</a:t>
            </a:r>
            <a:endParaRPr sz="2700" b="1"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700" i="1" u="sng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COORDINAMENTO TRA I SOGGETTI COINVOLTI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>
                <a:highlight>
                  <a:srgbClr val="FFFF00"/>
                </a:highlight>
              </a:rPr>
              <a:t>COLLOQUI </a:t>
            </a:r>
            <a:r>
              <a:rPr lang="it"/>
              <a:t>CON IL COORDINATORE DI CLASSE E CON LA REFERENTE ANTI-DISPERSIONE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>
                <a:highlight>
                  <a:srgbClr val="FFFF00"/>
                </a:highlight>
              </a:rPr>
              <a:t>COORDINAMENTO </a:t>
            </a:r>
            <a:r>
              <a:rPr lang="it"/>
              <a:t>CON LA SCUOLA RICHIESTA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235425" y="724075"/>
            <a:ext cx="4045200" cy="238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VERSO L’INTERNO</a:t>
            </a:r>
            <a:endParaRPr b="1"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2"/>
          </p:nvPr>
        </p:nvSpPr>
        <p:spPr>
          <a:xfrm>
            <a:off x="4939500" y="91100"/>
            <a:ext cx="3837000" cy="480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endParaRPr sz="166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it" sz="1660">
                <a:solidFill>
                  <a:schemeClr val="dk1"/>
                </a:solidFill>
              </a:rPr>
              <a:t>Molti passaggi sono fallimentari e sono un nuovo insuccesso: non accogliere in base ai posti, ma</a:t>
            </a:r>
            <a:endParaRPr sz="166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it" sz="2290" i="1" u="sng">
                <a:solidFill>
                  <a:schemeClr val="dk1"/>
                </a:solidFill>
                <a:highlight>
                  <a:srgbClr val="FFFF00"/>
                </a:highlight>
                <a:latin typeface="Proxima Nova"/>
                <a:ea typeface="Proxima Nova"/>
                <a:cs typeface="Proxima Nova"/>
                <a:sym typeface="Proxima Nova"/>
              </a:rPr>
              <a:t>colloquio motivazionale</a:t>
            </a:r>
            <a:endParaRPr sz="2290" i="1" u="sng">
              <a:solidFill>
                <a:schemeClr val="dk1"/>
              </a:solidFill>
              <a:highlight>
                <a:srgbClr val="FFFF00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it" sz="1660" i="1" u="sng">
                <a:solidFill>
                  <a:schemeClr val="dk1"/>
                </a:solidFill>
                <a:highlight>
                  <a:srgbClr val="FFFF00"/>
                </a:highlight>
              </a:rPr>
              <a:t>LA SECONDA VOLTA NON SI PUÒ SBAGLIARE</a:t>
            </a:r>
            <a:endParaRPr sz="1660" i="1" u="sng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0" lvl="0" indent="0" algn="ctr" rtl="0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endParaRPr sz="2290" i="1" u="sng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it" sz="1660" b="1" u="sng">
                <a:solidFill>
                  <a:schemeClr val="dk1"/>
                </a:solidFill>
              </a:rPr>
              <a:t>ascolto</a:t>
            </a:r>
            <a:r>
              <a:rPr lang="it" sz="1660">
                <a:solidFill>
                  <a:schemeClr val="dk1"/>
                </a:solidFill>
              </a:rPr>
              <a:t>: problemi riscontrati, aspettative, motivazioni (STEREOTIPI, ASPETTATIVE SBAGLIATE)</a:t>
            </a:r>
            <a:endParaRPr sz="166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it" sz="1660" b="1" u="sng">
                <a:solidFill>
                  <a:schemeClr val="dk1"/>
                </a:solidFill>
              </a:rPr>
              <a:t>presentazione</a:t>
            </a:r>
            <a:r>
              <a:rPr lang="it" sz="1660">
                <a:solidFill>
                  <a:schemeClr val="dk1"/>
                </a:solidFill>
              </a:rPr>
              <a:t>: carico di lavoro, tipologia di apprendimento, finalità del percorso, programmi delle prove integrative e dei passaggi già presenti sul sito (lavoro del dipartimento disciplinare)</a:t>
            </a:r>
            <a:endParaRPr sz="166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770"/>
              <a:buNone/>
            </a:pPr>
            <a:endParaRPr sz="1260" i="1"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Presentazione su schermo (16:9)</PresentationFormat>
  <Paragraphs>58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Proxima Nova</vt:lpstr>
      <vt:lpstr>Simple Light</vt:lpstr>
      <vt:lpstr>ORIENTAMENTO E  BUONE PRASSI</vt:lpstr>
      <vt:lpstr>PARTIAMO DAI DATI</vt:lpstr>
      <vt:lpstr>I°PROBLEMA CULTURALE-EDUCATIVO:  ORIENTAMENTO IN ENTRATA</vt:lpstr>
      <vt:lpstr>        II° PROBLEMA STRUTTURALE:   </vt:lpstr>
      <vt:lpstr>PASSAGGI ALLE SECONDE:   </vt:lpstr>
      <vt:lpstr>  DICEMBRE: ATTIVITÀ  DI RIORIENTAMENTO</vt:lpstr>
      <vt:lpstr>VERSO L’ESTERNO: ACCOMPAGNAMENTO  DELLE FAMIGLIE</vt:lpstr>
      <vt:lpstr>VERSO L’INTERNO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ORIENTAMENTO E  BUONE PRASSI</dc:title>
  <cp:lastModifiedBy>SILVIA GARDI</cp:lastModifiedBy>
  <cp:revision>1</cp:revision>
  <dcterms:modified xsi:type="dcterms:W3CDTF">2022-05-23T12:04:15Z</dcterms:modified>
</cp:coreProperties>
</file>