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1" r:id="rId2"/>
    <p:sldId id="302" r:id="rId3"/>
    <p:sldId id="305" r:id="rId4"/>
    <p:sldId id="307" r:id="rId5"/>
    <p:sldId id="328" r:id="rId6"/>
    <p:sldId id="312" r:id="rId7"/>
    <p:sldId id="329" r:id="rId8"/>
    <p:sldId id="259" r:id="rId9"/>
    <p:sldId id="287" r:id="rId10"/>
  </p:sldIdLst>
  <p:sldSz cx="9906000" cy="6858000" type="A4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4624" autoAdjust="0"/>
  </p:normalViewPr>
  <p:slideViewPr>
    <p:cSldViewPr snapToGrid="0">
      <p:cViewPr varScale="1">
        <p:scale>
          <a:sx n="71" d="100"/>
          <a:sy n="71" d="100"/>
        </p:scale>
        <p:origin x="-1272" y="-1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464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/>
      <c:lineChart>
        <c:grouping val="standard"/>
        <c:ser>
          <c:idx val="0"/>
          <c:order val="0"/>
          <c:tx>
            <c:strRef>
              <c:f>'CERT ETA'!$C$50</c:f>
              <c:strCache>
                <c:ptCount val="1"/>
                <c:pt idx="0">
                  <c:v>UTENTI CERTIFICATI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'CERT ETA'!$D$49:$I$49</c:f>
              <c:strCache>
                <c:ptCount val="6"/>
                <c:pt idx="0">
                  <c:v>0-2</c:v>
                </c:pt>
                <c:pt idx="1">
                  <c:v>3-5</c:v>
                </c:pt>
                <c:pt idx="2">
                  <c:v>6-10</c:v>
                </c:pt>
                <c:pt idx="3">
                  <c:v>11-13</c:v>
                </c:pt>
                <c:pt idx="4">
                  <c:v>14-17</c:v>
                </c:pt>
                <c:pt idx="5">
                  <c:v>18+</c:v>
                </c:pt>
              </c:strCache>
            </c:strRef>
          </c:cat>
          <c:val>
            <c:numRef>
              <c:f>'CERT ETA'!$D$50:$I$50</c:f>
              <c:numCache>
                <c:formatCode>General</c:formatCode>
                <c:ptCount val="6"/>
                <c:pt idx="0">
                  <c:v>65</c:v>
                </c:pt>
                <c:pt idx="1">
                  <c:v>353</c:v>
                </c:pt>
                <c:pt idx="2">
                  <c:v>1135</c:v>
                </c:pt>
                <c:pt idx="3">
                  <c:v>841</c:v>
                </c:pt>
                <c:pt idx="4">
                  <c:v>967</c:v>
                </c:pt>
                <c:pt idx="5">
                  <c:v>350</c:v>
                </c:pt>
              </c:numCache>
            </c:numRef>
          </c:val>
        </c:ser>
        <c:ser>
          <c:idx val="1"/>
          <c:order val="1"/>
          <c:tx>
            <c:strRef>
              <c:f>'CERT ETA'!$C$51</c:f>
              <c:strCache>
                <c:ptCount val="1"/>
                <c:pt idx="0">
                  <c:v>DI CUI ITALIANI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'CERT ETA'!$D$49:$I$49</c:f>
              <c:strCache>
                <c:ptCount val="6"/>
                <c:pt idx="0">
                  <c:v>0-2</c:v>
                </c:pt>
                <c:pt idx="1">
                  <c:v>3-5</c:v>
                </c:pt>
                <c:pt idx="2">
                  <c:v>6-10</c:v>
                </c:pt>
                <c:pt idx="3">
                  <c:v>11-13</c:v>
                </c:pt>
                <c:pt idx="4">
                  <c:v>14-17</c:v>
                </c:pt>
                <c:pt idx="5">
                  <c:v>18+</c:v>
                </c:pt>
              </c:strCache>
            </c:strRef>
          </c:cat>
          <c:val>
            <c:numRef>
              <c:f>'CERT ETA'!$D$51:$I$51</c:f>
              <c:numCache>
                <c:formatCode>General</c:formatCode>
                <c:ptCount val="6"/>
                <c:pt idx="0">
                  <c:v>44</c:v>
                </c:pt>
                <c:pt idx="1">
                  <c:v>258</c:v>
                </c:pt>
                <c:pt idx="2">
                  <c:v>832</c:v>
                </c:pt>
                <c:pt idx="3">
                  <c:v>652</c:v>
                </c:pt>
                <c:pt idx="4">
                  <c:v>794</c:v>
                </c:pt>
                <c:pt idx="5">
                  <c:v>294</c:v>
                </c:pt>
              </c:numCache>
            </c:numRef>
          </c:val>
        </c:ser>
        <c:ser>
          <c:idx val="2"/>
          <c:order val="2"/>
          <c:tx>
            <c:strRef>
              <c:f>'CERT ETA'!$C$52</c:f>
              <c:strCache>
                <c:ptCount val="1"/>
                <c:pt idx="0">
                  <c:v>DI CUI CON CITT. STRANIERA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'CERT ETA'!$D$49:$I$49</c:f>
              <c:strCache>
                <c:ptCount val="6"/>
                <c:pt idx="0">
                  <c:v>0-2</c:v>
                </c:pt>
                <c:pt idx="1">
                  <c:v>3-5</c:v>
                </c:pt>
                <c:pt idx="2">
                  <c:v>6-10</c:v>
                </c:pt>
                <c:pt idx="3">
                  <c:v>11-13</c:v>
                </c:pt>
                <c:pt idx="4">
                  <c:v>14-17</c:v>
                </c:pt>
                <c:pt idx="5">
                  <c:v>18+</c:v>
                </c:pt>
              </c:strCache>
            </c:strRef>
          </c:cat>
          <c:val>
            <c:numRef>
              <c:f>'CERT ETA'!$D$52:$I$52</c:f>
              <c:numCache>
                <c:formatCode>General</c:formatCode>
                <c:ptCount val="6"/>
                <c:pt idx="0">
                  <c:v>21</c:v>
                </c:pt>
                <c:pt idx="1">
                  <c:v>95</c:v>
                </c:pt>
                <c:pt idx="2">
                  <c:v>303</c:v>
                </c:pt>
                <c:pt idx="3">
                  <c:v>189</c:v>
                </c:pt>
                <c:pt idx="4">
                  <c:v>173</c:v>
                </c:pt>
                <c:pt idx="5">
                  <c:v>56</c:v>
                </c:pt>
              </c:numCache>
            </c:numRef>
          </c:val>
        </c:ser>
        <c:marker val="1"/>
        <c:axId val="204559488"/>
        <c:axId val="204561024"/>
      </c:lineChart>
      <c:catAx>
        <c:axId val="20455948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4561024"/>
        <c:crosses val="autoZero"/>
        <c:auto val="1"/>
        <c:lblAlgn val="ctr"/>
        <c:lblOffset val="100"/>
      </c:catAx>
      <c:valAx>
        <c:axId val="20456102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4559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600" b="1" dirty="0" smtClean="0"/>
              <a:t>UTENTI CERTIFICATI ITALIANI</a:t>
            </a:r>
            <a:endParaRPr lang="it-IT" sz="1600" b="1" dirty="0"/>
          </a:p>
        </c:rich>
      </c:tx>
      <c:layout>
        <c:manualLayout>
          <c:xMode val="edge"/>
          <c:yMode val="edge"/>
          <c:x val="0.28379124124488497"/>
          <c:y val="4.3589092349518722E-2"/>
        </c:manualLayout>
      </c:layout>
      <c:spPr>
        <a:noFill/>
        <a:ln>
          <a:noFill/>
        </a:ln>
        <a:effectLst/>
      </c:spPr>
    </c:title>
    <c:plotArea>
      <c:layout/>
      <c:pieChart>
        <c:varyColors val="1"/>
        <c:ser>
          <c:idx val="0"/>
          <c:order val="0"/>
          <c:spPr>
            <a:solidFill>
              <a:srgbClr val="FF0000"/>
            </a:solidFill>
          </c:spPr>
          <c:dPt>
            <c:idx val="0"/>
            <c:explosion val="4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24983711594874178"/>
                  <c:y val="-3.192971908870351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</a:t>
                    </a:r>
                    <a:r>
                      <a:rPr lang="en-US" dirty="0"/>
                      <a:t>(68%) 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22842596881272287"/>
                  <c:y val="4.306974084752788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</a:t>
                    </a:r>
                    <a:r>
                      <a:rPr lang="en-US" dirty="0"/>
                      <a:t>(32%)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Val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Foglio2!$E$59:$F$59</c:f>
              <c:strCache>
                <c:ptCount val="2"/>
                <c:pt idx="0">
                  <c:v>MASCHI</c:v>
                </c:pt>
                <c:pt idx="1">
                  <c:v>FEMMINE</c:v>
                </c:pt>
              </c:strCache>
            </c:strRef>
          </c:cat>
          <c:val>
            <c:numRef>
              <c:f>Foglio2!$E$60:$F$60</c:f>
              <c:numCache>
                <c:formatCode>General</c:formatCode>
                <c:ptCount val="2"/>
                <c:pt idx="0">
                  <c:v>2874</c:v>
                </c:pt>
                <c:pt idx="1">
                  <c:v>1954</c:v>
                </c:pt>
              </c:numCache>
            </c:numRef>
          </c:val>
        </c:ser>
        <c:ser>
          <c:idx val="1"/>
          <c:order val="1"/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Foglio2!$E$59:$F$59</c:f>
              <c:strCache>
                <c:ptCount val="2"/>
                <c:pt idx="0">
                  <c:v>MASCHI</c:v>
                </c:pt>
                <c:pt idx="1">
                  <c:v>FEMMINE</c:v>
                </c:pt>
              </c:strCache>
            </c:strRef>
          </c:cat>
          <c:val>
            <c:numRef>
              <c:f>Foglio2!$E$61:$F$61</c:f>
              <c:numCache>
                <c:formatCode>General</c:formatCode>
                <c:ptCount val="2"/>
                <c:pt idx="0">
                  <c:v>2874</c:v>
                </c:pt>
                <c:pt idx="1">
                  <c:v>920</c:v>
                </c:pt>
              </c:numCache>
            </c:numRef>
          </c:val>
        </c:ser>
        <c:firstSliceAng val="0"/>
      </c:pieChart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600" b="1" dirty="0" smtClean="0"/>
              <a:t>UTENTI CERTIFICATI</a:t>
            </a:r>
            <a:r>
              <a:rPr lang="it-IT" sz="1600" b="1" baseline="0" dirty="0" smtClean="0"/>
              <a:t> CITTADINANZA STRANIERA</a:t>
            </a:r>
            <a:endParaRPr lang="it-IT" sz="1600" b="1" dirty="0"/>
          </a:p>
        </c:rich>
      </c:tx>
      <c:spPr>
        <a:noFill/>
        <a:ln>
          <a:noFill/>
        </a:ln>
        <a:effectLst/>
      </c:spPr>
    </c:title>
    <c:plotArea>
      <c:layout/>
      <c:pieChart>
        <c:varyColors val="1"/>
        <c:ser>
          <c:idx val="0"/>
          <c:order val="0"/>
          <c:spPr>
            <a:solidFill>
              <a:srgbClr val="FF0000"/>
            </a:solidFill>
          </c:spPr>
          <c:explosion val="5"/>
          <c:dPt>
            <c:idx val="0"/>
            <c:explosion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25135440790489716"/>
                  <c:y val="-6.008565641188986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000" b="1" dirty="0" smtClean="0"/>
                      <a:t> </a:t>
                    </a:r>
                    <a:r>
                      <a:rPr lang="en-US" sz="2000" b="1" dirty="0"/>
                      <a:t>(66,7%)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23826848849776364"/>
                  <c:y val="4.198547665108984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</a:t>
                    </a:r>
                    <a:r>
                      <a:rPr lang="en-US" sz="2000" dirty="0"/>
                      <a:t>(33,3</a:t>
                    </a:r>
                    <a:r>
                      <a:rPr lang="en-US" sz="2000" dirty="0" smtClean="0"/>
                      <a:t>%)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Val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Foglio2!$K$59:$L$59</c:f>
              <c:strCache>
                <c:ptCount val="2"/>
                <c:pt idx="0">
                  <c:v>MASCHI</c:v>
                </c:pt>
                <c:pt idx="1">
                  <c:v>FEMMINE</c:v>
                </c:pt>
              </c:strCache>
            </c:strRef>
          </c:cat>
          <c:val>
            <c:numRef>
              <c:f>Foglio2!$K$60:$L$60</c:f>
              <c:numCache>
                <c:formatCode>General</c:formatCode>
                <c:ptCount val="2"/>
                <c:pt idx="0">
                  <c:v>837</c:v>
                </c:pt>
                <c:pt idx="1">
                  <c:v>558</c:v>
                </c:pt>
              </c:numCache>
            </c:numRef>
          </c:val>
        </c:ser>
        <c:ser>
          <c:idx val="1"/>
          <c:order val="1"/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Foglio2!$K$59:$L$59</c:f>
              <c:strCache>
                <c:ptCount val="2"/>
                <c:pt idx="0">
                  <c:v>MASCHI</c:v>
                </c:pt>
                <c:pt idx="1">
                  <c:v>FEMMINE</c:v>
                </c:pt>
              </c:strCache>
            </c:strRef>
          </c:cat>
          <c:val>
            <c:numRef>
              <c:f>Foglio2!$K$61:$L$61</c:f>
              <c:numCache>
                <c:formatCode>General</c:formatCode>
                <c:ptCount val="2"/>
                <c:pt idx="0">
                  <c:v>837</c:v>
                </c:pt>
                <c:pt idx="1">
                  <c:v>279</c:v>
                </c:pt>
              </c:numCache>
            </c:numRef>
          </c:val>
        </c:ser>
        <c:firstSliceAng val="0"/>
      </c:pieChart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3508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738973C0-7033-4E54-9E4B-5FC990BCD881}" type="datetimeFigureOut">
              <a:rPr lang="it-IT" smtClean="0"/>
              <a:pPr/>
              <a:t>22/06/2018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54100" y="1279525"/>
            <a:ext cx="499110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1" y="4925407"/>
            <a:ext cx="5679440" cy="4029879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3507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24C40020-4F5F-4DEB-BFB5-6CDC5F506EC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70653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54100" y="1279525"/>
            <a:ext cx="4991100" cy="34544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xmlns="" val="1853034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845A-2AD5-415D-B77B-61EAC47E447D}" type="datetime1">
              <a:rPr lang="it-IT" smtClean="0"/>
              <a:pPr/>
              <a:t>22/06/2018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3407D-2C24-4CFE-B1DE-4713A5E239C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53271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A6692-9F4E-44FA-A49B-6F6E7C231B4C}" type="datetime1">
              <a:rPr lang="it-IT" smtClean="0"/>
              <a:pPr/>
              <a:t>22/06/2018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3407D-2C24-4CFE-B1DE-4713A5E239C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49243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03B7C-481F-4E1F-A70A-3E5421DD29FF}" type="datetime1">
              <a:rPr lang="it-IT" smtClean="0"/>
              <a:pPr/>
              <a:t>22/06/2018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3407D-2C24-4CFE-B1DE-4713A5E239C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0849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076F9-772F-4EB3-9A68-0EB14A0AB9CA}" type="datetime1">
              <a:rPr lang="it-IT" smtClean="0"/>
              <a:pPr/>
              <a:t>22/06/2018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3407D-2C24-4CFE-B1DE-4713A5E239C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30881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5878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C494-3489-46E0-A459-89EB4661CCE1}" type="datetime1">
              <a:rPr lang="it-IT" smtClean="0"/>
              <a:pPr/>
              <a:t>22/06/2018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3407D-2C24-4CFE-B1DE-4713A5E239C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44393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1256-2426-4B71-B737-44977B015E7E}" type="datetime1">
              <a:rPr lang="it-IT" smtClean="0"/>
              <a:pPr/>
              <a:t>22/06/2018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3407D-2C24-4CFE-B1DE-4713A5E239C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6362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FF2C-E388-42A8-977C-C07528237184}" type="datetime1">
              <a:rPr lang="it-IT" smtClean="0"/>
              <a:pPr/>
              <a:t>22/06/2018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3407D-2C24-4CFE-B1DE-4713A5E239C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99230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84C93-4024-45D6-B4D8-CE9ABC1DF4AB}" type="datetime1">
              <a:rPr lang="it-IT" smtClean="0"/>
              <a:pPr/>
              <a:t>22/06/2018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3407D-2C24-4CFE-B1DE-4713A5E239C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0345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11335-F0E6-4C4F-970B-8917D59524C3}" type="datetime1">
              <a:rPr lang="it-IT" smtClean="0"/>
              <a:pPr/>
              <a:t>22/06/2018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3407D-2C24-4CFE-B1DE-4713A5E239C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185136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FC181-75AB-4E4B-9399-D4B6872058D4}" type="datetime1">
              <a:rPr lang="it-IT" smtClean="0"/>
              <a:pPr/>
              <a:t>22/06/2018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3407D-2C24-4CFE-B1DE-4713A5E239C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0027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ECE1-7D1A-4AA9-A7E5-1F0993E4EAF1}" type="datetime1">
              <a:rPr lang="it-IT" smtClean="0"/>
              <a:pPr/>
              <a:t>22/06/2018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3407D-2C24-4CFE-B1DE-4713A5E239C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695043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DDED3-6A43-47C2-BC75-84A397F8E151}" type="datetime1">
              <a:rPr lang="it-IT" smtClean="0"/>
              <a:pPr/>
              <a:t>22/06/2018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3407D-2C24-4CFE-B1DE-4713A5E239C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92722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contenuto 2"/>
          <p:cNvSpPr>
            <a:spLocks noGrp="1"/>
          </p:cNvSpPr>
          <p:nvPr>
            <p:ph idx="1"/>
          </p:nvPr>
        </p:nvSpPr>
        <p:spPr>
          <a:xfrm>
            <a:off x="304800" y="2145323"/>
            <a:ext cx="9368418" cy="3441724"/>
          </a:xfrm>
        </p:spPr>
        <p:txBody>
          <a:bodyPr>
            <a:normAutofit fontScale="92500" lnSpcReduction="20000"/>
          </a:bodyPr>
          <a:lstStyle/>
          <a:p>
            <a:pPr algn="ctr">
              <a:buFont typeface="Arial" panose="020B0604020202020204" pitchFamily="34" charset="0"/>
              <a:buNone/>
            </a:pPr>
            <a:endParaRPr lang="it-IT" altLang="it-IT" sz="3200" b="1" dirty="0" smtClean="0"/>
          </a:p>
          <a:p>
            <a:pPr algn="ctr">
              <a:buFont typeface="Arial" panose="020B0604020202020204" pitchFamily="34" charset="0"/>
              <a:buNone/>
            </a:pPr>
            <a:endParaRPr lang="it-IT" altLang="it-IT" sz="3200" b="1" dirty="0" smtClean="0"/>
          </a:p>
          <a:p>
            <a:pPr algn="ctr">
              <a:buFont typeface="Arial" panose="020B0604020202020204" pitchFamily="34" charset="0"/>
              <a:buNone/>
            </a:pPr>
            <a:r>
              <a:rPr lang="it-IT" altLang="it-IT" sz="3200" b="1" dirty="0" smtClean="0"/>
              <a:t>NEUROPSICHIATRIA DELL’INFANZIA E DELL’ADOLESCENZA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it-IT" altLang="it-IT" sz="3200" dirty="0" smtClean="0"/>
              <a:t>Dipartimento Salute Mentale-DP</a:t>
            </a:r>
          </a:p>
          <a:p>
            <a:pPr algn="ctr">
              <a:buFont typeface="Arial" panose="020B0604020202020204" pitchFamily="34" charset="0"/>
              <a:buNone/>
            </a:pPr>
            <a:endParaRPr lang="it-IT" altLang="it-IT" sz="4000" dirty="0" smtClean="0"/>
          </a:p>
          <a:p>
            <a:pPr algn="ctr">
              <a:buFont typeface="Arial" panose="020B0604020202020204" pitchFamily="34" charset="0"/>
              <a:buNone/>
            </a:pPr>
            <a:r>
              <a:rPr lang="it-IT" altLang="it-IT" sz="4000" dirty="0" smtClean="0"/>
              <a:t>Il punto di vista della NPIA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it-IT" altLang="it-IT" sz="4000" dirty="0" smtClean="0"/>
              <a:t>  </a:t>
            </a:r>
          </a:p>
          <a:p>
            <a:pPr algn="ctr">
              <a:buFont typeface="Arial" panose="020B0604020202020204" pitchFamily="34" charset="0"/>
              <a:buNone/>
            </a:pPr>
            <a:endParaRPr lang="it-IT" altLang="it-IT" sz="4000" dirty="0"/>
          </a:p>
        </p:txBody>
      </p:sp>
      <p:pic>
        <p:nvPicPr>
          <p:cNvPr id="4099" name="Picture 4" descr="prova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93519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3B85F27-AE12-4764-9C05-BD532A2A7DF3}" type="slidenum">
              <a:rPr lang="it-IT" altLang="it-IT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</a:t>
            </a:fld>
            <a:endParaRPr lang="it-IT" altLang="it-IT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304800" y="833197"/>
            <a:ext cx="91791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it-IT" b="1" dirty="0" smtClean="0"/>
          </a:p>
          <a:p>
            <a:pPr>
              <a:buNone/>
            </a:pPr>
            <a:r>
              <a:rPr lang="it-IT" sz="2400" b="1" i="1" dirty="0" smtClean="0"/>
              <a:t>BAMBINI E ALUNNI CON DISABILITA‘:  UN FENOMENO IN CRESCITA?</a:t>
            </a:r>
          </a:p>
          <a:p>
            <a:pPr>
              <a:buNone/>
            </a:pPr>
            <a:r>
              <a:rPr lang="it-IT" sz="2400" b="1" i="1" dirty="0" smtClean="0"/>
              <a:t>Dati e analisi per una visione condivisa tra Scuola, Sanità e Comuni</a:t>
            </a:r>
          </a:p>
          <a:p>
            <a:pPr>
              <a:buNone/>
            </a:pPr>
            <a:endParaRPr lang="it-IT" b="1" dirty="0" smtClean="0"/>
          </a:p>
        </p:txBody>
      </p:sp>
      <p:sp>
        <p:nvSpPr>
          <p:cNvPr id="6" name="Rettangolo 5"/>
          <p:cNvSpPr/>
          <p:nvPr/>
        </p:nvSpPr>
        <p:spPr>
          <a:xfrm>
            <a:off x="6420833" y="5516994"/>
            <a:ext cx="33005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it-IT" dirty="0" smtClean="0"/>
              <a:t>Martedì 9 maggio 2017</a:t>
            </a:r>
          </a:p>
          <a:p>
            <a:pPr>
              <a:buNone/>
            </a:pPr>
            <a:r>
              <a:rPr lang="it-IT" dirty="0" smtClean="0"/>
              <a:t>Sala del Consiglio, Palazzo Malvezzi</a:t>
            </a:r>
          </a:p>
          <a:p>
            <a:pPr>
              <a:buNone/>
            </a:pPr>
            <a:r>
              <a:rPr lang="it-IT" dirty="0" smtClean="0"/>
              <a:t>Città metropolitana di Bologna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333376" y="5657672"/>
            <a:ext cx="43338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it-IT" dirty="0" smtClean="0"/>
              <a:t>A cura: </a:t>
            </a:r>
          </a:p>
          <a:p>
            <a:pPr>
              <a:buNone/>
            </a:pPr>
            <a:r>
              <a:rPr lang="it-IT" dirty="0" smtClean="0"/>
              <a:t>Carlotta Gentili</a:t>
            </a:r>
          </a:p>
          <a:p>
            <a:pPr>
              <a:buNone/>
            </a:pPr>
            <a:r>
              <a:rPr lang="it-IT" dirty="0" smtClean="0"/>
              <a:t>Licia Bruno</a:t>
            </a:r>
          </a:p>
          <a:p>
            <a:pPr>
              <a:buNone/>
            </a:pPr>
            <a:r>
              <a:rPr lang="it-IT" dirty="0" smtClean="0"/>
              <a:t>Gruppo Coordinamento NPIA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907940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1038" y="0"/>
            <a:ext cx="8543925" cy="92569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sz="4000" b="1" i="1" dirty="0" smtClean="0"/>
              <a:t>Alcune precisazioni di merito</a:t>
            </a:r>
            <a:r>
              <a:rPr lang="it-IT" sz="4000" i="1" dirty="0" smtClean="0"/>
              <a:t/>
            </a:r>
            <a:br>
              <a:rPr lang="it-IT" sz="4000" i="1" dirty="0" smtClean="0"/>
            </a:br>
            <a:endParaRPr lang="it-IT" sz="4000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1038" y="914401"/>
            <a:ext cx="8543925" cy="5262563"/>
          </a:xfrm>
        </p:spPr>
        <p:txBody>
          <a:bodyPr>
            <a:normAutofit fontScale="92500" lnSpcReduction="10000"/>
          </a:bodyPr>
          <a:lstStyle/>
          <a:p>
            <a:pPr algn="just"/>
            <a:endParaRPr lang="it-IT" sz="3200" dirty="0" smtClean="0"/>
          </a:p>
          <a:p>
            <a:pPr algn="just"/>
            <a:r>
              <a:rPr lang="it-IT" sz="3200" dirty="0" smtClean="0"/>
              <a:t>I dati NPIA relativi agli utenti certificati sono riferiti all’anno solare e non all’anno scolastico</a:t>
            </a:r>
          </a:p>
          <a:p>
            <a:pPr algn="just"/>
            <a:endParaRPr lang="it-IT" sz="3200" dirty="0" smtClean="0"/>
          </a:p>
          <a:p>
            <a:pPr algn="just"/>
            <a:r>
              <a:rPr lang="it-IT" sz="3200" dirty="0" smtClean="0"/>
              <a:t>I dati comprendono anche  gli utenti frequentanti  i servizi educativi 0-3 anni, le scuole d'infanzia non statali 3-6 anni, le scuole primarie e secondarie di I e II grado paritarie, la Formazione Professionale (</a:t>
            </a:r>
            <a:r>
              <a:rPr lang="it-IT" sz="3200" dirty="0" err="1" smtClean="0"/>
              <a:t>IeFP</a:t>
            </a:r>
            <a:r>
              <a:rPr lang="it-IT" sz="3200" dirty="0" smtClean="0"/>
              <a:t>)</a:t>
            </a:r>
          </a:p>
          <a:p>
            <a:pPr algn="just">
              <a:buNone/>
            </a:pPr>
            <a:endParaRPr lang="it-IT" sz="3200" dirty="0" smtClean="0"/>
          </a:p>
          <a:p>
            <a:r>
              <a:rPr lang="it-IT" sz="3200" dirty="0" smtClean="0"/>
              <a:t>Le diagnosi e gli aggregati diagnostici sono stati rilevati dal Sistema Informativo NPIA non dai Certificati di Integrazione Scolastica (CIS)</a:t>
            </a: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3407D-2C24-4CFE-B1DE-4713A5E239CA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0078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E88E1F4-5434-4EE7-A02F-2913D135D86E}" type="slidenum">
              <a:rPr lang="it-IT" altLang="it-IT"/>
              <a:pPr/>
              <a:t>3</a:t>
            </a:fld>
            <a:endParaRPr lang="it-IT" altLang="it-IT"/>
          </a:p>
        </p:txBody>
      </p:sp>
      <p:sp>
        <p:nvSpPr>
          <p:cNvPr id="28675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3019" y="1137426"/>
            <a:ext cx="9335197" cy="44775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t-IT" altLang="it-IT" sz="2800" b="1" dirty="0" smtClean="0"/>
              <a:t/>
            </a:r>
            <a:br>
              <a:rPr lang="it-IT" altLang="it-IT" sz="2800" b="1" dirty="0" smtClean="0"/>
            </a:br>
            <a:r>
              <a:rPr lang="it-IT" altLang="it-IT" sz="2800" b="1" dirty="0" smtClean="0"/>
              <a:t/>
            </a:r>
            <a:br>
              <a:rPr lang="it-IT" altLang="it-IT" sz="2800" b="1" dirty="0" smtClean="0"/>
            </a:br>
            <a:r>
              <a:rPr lang="it-IT" altLang="it-IT" sz="2800" b="1" dirty="0" smtClean="0"/>
              <a:t/>
            </a:r>
            <a:br>
              <a:rPr lang="it-IT" altLang="it-IT" sz="2800" b="1" dirty="0" smtClean="0"/>
            </a:br>
            <a:r>
              <a:rPr lang="it-IT" altLang="it-IT" sz="2800" b="1" dirty="0" smtClean="0"/>
              <a:t>UTENZA NPIA AUSL BOLOGNA TERRITORIALE ANNI 2010-2016</a:t>
            </a:r>
            <a:r>
              <a:rPr lang="it-IT" altLang="it-IT" sz="3200" dirty="0" smtClean="0"/>
              <a:t/>
            </a:r>
            <a:br>
              <a:rPr lang="it-IT" altLang="it-IT" sz="3200" dirty="0" smtClean="0"/>
            </a:br>
            <a:r>
              <a:rPr lang="it-IT" altLang="it-IT" sz="2400" dirty="0" smtClean="0"/>
              <a:t> </a:t>
            </a:r>
            <a:br>
              <a:rPr lang="it-IT" altLang="it-IT" sz="2400" dirty="0" smtClean="0"/>
            </a:br>
            <a:r>
              <a:rPr lang="it-IT" altLang="it-IT" sz="2400" dirty="0" smtClean="0"/>
              <a:t/>
            </a:r>
            <a:br>
              <a:rPr lang="it-IT" altLang="it-IT" sz="2400" dirty="0" smtClean="0"/>
            </a:br>
            <a:endParaRPr lang="it-IT" altLang="it-IT" sz="2400" dirty="0" smtClean="0"/>
          </a:p>
        </p:txBody>
      </p:sp>
      <p:graphicFrame>
        <p:nvGraphicFramePr>
          <p:cNvPr id="113781" name="Group 117"/>
          <p:cNvGraphicFramePr>
            <a:graphicFrameLocks noGrp="1"/>
          </p:cNvGraphicFramePr>
          <p:nvPr/>
        </p:nvGraphicFramePr>
        <p:xfrm>
          <a:off x="105508" y="1880918"/>
          <a:ext cx="9555164" cy="3562855"/>
        </p:xfrm>
        <a:graphic>
          <a:graphicData uri="http://schemas.openxmlformats.org/drawingml/2006/table">
            <a:tbl>
              <a:tblPr/>
              <a:tblGrid>
                <a:gridCol w="1371172"/>
                <a:gridCol w="1371172"/>
                <a:gridCol w="1079402"/>
                <a:gridCol w="1144407"/>
                <a:gridCol w="1097542"/>
                <a:gridCol w="1165571"/>
                <a:gridCol w="1165573"/>
                <a:gridCol w="1160325"/>
              </a:tblGrid>
              <a:tr h="803846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ANNO</a:t>
                      </a:r>
                      <a:endParaRPr kumimoji="0" 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9057" marR="99057" marT="45711" marB="45711" anchor="ctr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2010</a:t>
                      </a:r>
                      <a:endParaRPr kumimoji="0" lang="it-I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9057" marR="99057" marT="45711" marB="45711" anchor="ctr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2011</a:t>
                      </a:r>
                      <a:endParaRPr kumimoji="0" lang="it-I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9057" marR="99057" marT="45711" marB="45711" anchor="ctr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2012</a:t>
                      </a:r>
                      <a:endParaRPr kumimoji="0" lang="it-I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9057" marR="99057" marT="45711" marB="45711" anchor="ctr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2013</a:t>
                      </a:r>
                      <a:endParaRPr kumimoji="0" lang="it-I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9057" marR="99057" marT="45711" marB="45711" anchor="ctr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2014</a:t>
                      </a:r>
                    </a:p>
                  </a:txBody>
                  <a:tcPr marL="99057" marR="99057" marT="45711" marB="45711" anchor="ctr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</a:t>
                      </a:r>
                    </a:p>
                  </a:txBody>
                  <a:tcPr marL="99057" marR="99057" marT="45711" marB="45711" anchor="ctr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it-I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 </a:t>
                      </a:r>
                    </a:p>
                    <a:p>
                      <a:pPr marL="342900" marR="0" lvl="0" indent="-34290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it-I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9057" marR="99057" marT="45711" marB="45711" anchor="ctr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07399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POP.TARGET</a:t>
                      </a: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(0-17) </a:t>
                      </a:r>
                    </a:p>
                    <a:p>
                      <a:pPr marL="342900" marR="0" lvl="0" indent="-34290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al 1° gennaio</a:t>
                      </a: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9057" marR="99057" marT="45711" marB="45711" anchor="ctr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125.731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9057" marR="99057" marT="45711" marB="45711" anchor="ctr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127.875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9057" marR="99057" marT="45711" marB="45711" anchor="ctr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130.200</a:t>
                      </a:r>
                    </a:p>
                  </a:txBody>
                  <a:tcPr marL="99057" marR="99057" marT="45711" marB="45711" anchor="ctr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131.831</a:t>
                      </a:r>
                    </a:p>
                  </a:txBody>
                  <a:tcPr marL="99057" marR="99057" marT="45711" marB="45711" anchor="ctr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132.956</a:t>
                      </a:r>
                    </a:p>
                  </a:txBody>
                  <a:tcPr marL="99057" marR="99057" marT="45711" marB="45711" anchor="ctr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134.164</a:t>
                      </a:r>
                    </a:p>
                  </a:txBody>
                  <a:tcPr marL="99057" marR="99057" marT="45711" marB="45711" anchor="ctr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it-IT" alt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134.757</a:t>
                      </a:r>
                    </a:p>
                    <a:p>
                      <a:pPr marL="342900" marR="0" lvl="0" indent="-34290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9057" marR="99057" marT="45711" marB="45711" anchor="ctr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142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UTENTI TOTALI</a:t>
                      </a: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9057" marR="99057" marT="45711" marB="45711" anchor="ctr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8.071</a:t>
                      </a:r>
                      <a:endParaRPr kumimoji="0" lang="it-I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9057" marR="99057" marT="45711" marB="45711" anchor="ctr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7.840</a:t>
                      </a:r>
                      <a:endParaRPr kumimoji="0" lang="it-I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9057" marR="99057" marT="45711" marB="45711" anchor="ctr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8.046</a:t>
                      </a:r>
                    </a:p>
                  </a:txBody>
                  <a:tcPr marL="99057" marR="99057" marT="45711" marB="45711" anchor="ctr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8.530</a:t>
                      </a:r>
                    </a:p>
                  </a:txBody>
                  <a:tcPr marL="99057" marR="99057" marT="45711" marB="45711" anchor="ctr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8.979</a:t>
                      </a:r>
                    </a:p>
                  </a:txBody>
                  <a:tcPr marL="99057" marR="99057" marT="45711" marB="45711" anchor="ctr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9.004</a:t>
                      </a:r>
                    </a:p>
                  </a:txBody>
                  <a:tcPr marL="99057" marR="99057" marT="45711" marB="45711" anchor="ctr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9.269</a:t>
                      </a:r>
                    </a:p>
                  </a:txBody>
                  <a:tcPr marL="99057" marR="99057" marT="45711" marB="45711" anchor="ctr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6881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NUOVI UTENTI </a:t>
                      </a: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9057" marR="99057" marT="45711" marB="45711" anchor="ctr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2.253</a:t>
                      </a:r>
                      <a:endParaRPr kumimoji="0" lang="it-I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9057" marR="99057" marT="45711" marB="45711" anchor="ctr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2.303</a:t>
                      </a:r>
                      <a:endParaRPr kumimoji="0" lang="it-I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9057" marR="99057" marT="45711" marB="45711" anchor="ctr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2.308</a:t>
                      </a:r>
                    </a:p>
                  </a:txBody>
                  <a:tcPr marL="99057" marR="99057" marT="45711" marB="45711" anchor="ctr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2.835</a:t>
                      </a:r>
                    </a:p>
                  </a:txBody>
                  <a:tcPr marL="99057" marR="99057" marT="45711" marB="45711" anchor="ctr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2.827</a:t>
                      </a:r>
                    </a:p>
                  </a:txBody>
                  <a:tcPr marL="99057" marR="99057" marT="45711" marB="45711" anchor="ctr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2.791</a:t>
                      </a:r>
                    </a:p>
                  </a:txBody>
                  <a:tcPr marL="99057" marR="99057" marT="45711" marB="45711" anchor="ctr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2.935</a:t>
                      </a:r>
                    </a:p>
                  </a:txBody>
                  <a:tcPr marL="99057" marR="99057" marT="45711" marB="45711" anchor="ctr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8733" name="Text Box 170"/>
          <p:cNvSpPr txBox="1">
            <a:spLocks noChangeArrowheads="1"/>
          </p:cNvSpPr>
          <p:nvPr/>
        </p:nvSpPr>
        <p:spPr bwMode="auto">
          <a:xfrm>
            <a:off x="428229" y="6278564"/>
            <a:ext cx="57148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it-IT" altLang="it-IT"/>
          </a:p>
        </p:txBody>
      </p:sp>
      <p:sp>
        <p:nvSpPr>
          <p:cNvPr id="28735" name="Rettangolo 1"/>
          <p:cNvSpPr>
            <a:spLocks noChangeArrowheads="1"/>
          </p:cNvSpPr>
          <p:nvPr/>
        </p:nvSpPr>
        <p:spPr bwMode="auto">
          <a:xfrm>
            <a:off x="194337" y="6237288"/>
            <a:ext cx="868494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it-IT" altLang="it-IT" sz="1000" b="1"/>
              <a:t>Fonte dati: Sistema Informatico ELEA </a:t>
            </a:r>
          </a:p>
          <a:p>
            <a:pPr eaLnBrk="1" hangingPunct="1"/>
            <a:r>
              <a:rPr lang="it-IT" altLang="it-IT" sz="1000" b="1"/>
              <a:t>Modalità di estrazione: dal 2010 al 2014 Liste Fisse ELEA, 2015 Query Access</a:t>
            </a:r>
            <a:endParaRPr lang="it-IT" altLang="it-IT" sz="1000"/>
          </a:p>
        </p:txBody>
      </p:sp>
      <p:pic>
        <p:nvPicPr>
          <p:cNvPr id="9" name="Picture 4" descr="prova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7248" y="0"/>
            <a:ext cx="5293519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Anello 16"/>
          <p:cNvSpPr/>
          <p:nvPr/>
        </p:nvSpPr>
        <p:spPr>
          <a:xfrm>
            <a:off x="8380837" y="3958683"/>
            <a:ext cx="1177848" cy="680225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8" name="Anello 17"/>
          <p:cNvSpPr/>
          <p:nvPr/>
        </p:nvSpPr>
        <p:spPr>
          <a:xfrm>
            <a:off x="8408018" y="4716966"/>
            <a:ext cx="1105365" cy="680224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9" name="Anello 18"/>
          <p:cNvSpPr/>
          <p:nvPr/>
        </p:nvSpPr>
        <p:spPr>
          <a:xfrm>
            <a:off x="1485901" y="3958683"/>
            <a:ext cx="1051003" cy="691377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0" name="Anello 19"/>
          <p:cNvSpPr/>
          <p:nvPr/>
        </p:nvSpPr>
        <p:spPr>
          <a:xfrm>
            <a:off x="1494960" y="4672362"/>
            <a:ext cx="1159727" cy="758283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1" name="Anello 20"/>
          <p:cNvSpPr/>
          <p:nvPr/>
        </p:nvSpPr>
        <p:spPr>
          <a:xfrm>
            <a:off x="1467780" y="2955073"/>
            <a:ext cx="1177847" cy="925551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2" name="Anello 21"/>
          <p:cNvSpPr/>
          <p:nvPr/>
        </p:nvSpPr>
        <p:spPr>
          <a:xfrm>
            <a:off x="8408019" y="2955073"/>
            <a:ext cx="1051002" cy="903248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BOZZA SLIDES x 9 maggio 2017al30.04.2017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5826" b="4135"/>
          <a:stretch>
            <a:fillRect/>
          </a:stretch>
        </p:blipFill>
        <p:spPr>
          <a:xfrm>
            <a:off x="788252" y="791738"/>
            <a:ext cx="8317416" cy="4917687"/>
          </a:xfrm>
        </p:spPr>
      </p:pic>
      <p:pic>
        <p:nvPicPr>
          <p:cNvPr id="3" name="Picture 4" descr="prova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7248" y="0"/>
            <a:ext cx="5293519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70"/>
          <p:cNvSpPr txBox="1">
            <a:spLocks noChangeArrowheads="1"/>
          </p:cNvSpPr>
          <p:nvPr/>
        </p:nvSpPr>
        <p:spPr bwMode="auto">
          <a:xfrm>
            <a:off x="722597" y="6029946"/>
            <a:ext cx="75404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800" b="1" dirty="0" smtClean="0"/>
              <a:t>Gli utenti certificati comprendono </a:t>
            </a:r>
            <a:r>
              <a:rPr lang="it-IT" altLang="it-IT" sz="1800" b="1" dirty="0"/>
              <a:t>utenti età =&gt; 18anni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3407D-2C24-4CFE-B1DE-4713A5E239CA}" type="slidenum">
              <a:rPr lang="it-IT" smtClean="0"/>
              <a:pPr/>
              <a:t>4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567354" y="188914"/>
            <a:ext cx="502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 dirty="0"/>
              <a:t>NPIA </a:t>
            </a:r>
            <a:r>
              <a:rPr lang="it-IT" altLang="it-IT" sz="2400" dirty="0" err="1"/>
              <a:t>TERRITORIALE*</a:t>
            </a:r>
            <a:endParaRPr lang="it-IT" altLang="it-IT" sz="2400" dirty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 dirty="0"/>
              <a:t>Dati relativi ai singoli </a:t>
            </a:r>
            <a:r>
              <a:rPr lang="it-IT" altLang="it-IT" sz="2400" dirty="0" smtClean="0"/>
              <a:t>Distretti </a:t>
            </a:r>
            <a:endParaRPr lang="it-IT" altLang="it-IT" sz="2400" dirty="0"/>
          </a:p>
        </p:txBody>
      </p:sp>
      <p:sp>
        <p:nvSpPr>
          <p:cNvPr id="13316" name="CasellaDiTesto 4"/>
          <p:cNvSpPr txBox="1">
            <a:spLocks noChangeArrowheads="1"/>
          </p:cNvSpPr>
          <p:nvPr/>
        </p:nvSpPr>
        <p:spPr bwMode="auto">
          <a:xfrm>
            <a:off x="1529756" y="1052513"/>
            <a:ext cx="713799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 dirty="0" smtClean="0"/>
              <a:t>Anni 2014 2015 2016</a:t>
            </a:r>
            <a:endParaRPr lang="it-IT" altLang="it-IT" sz="2400" dirty="0"/>
          </a:p>
        </p:txBody>
      </p:sp>
      <p:graphicFrame>
        <p:nvGraphicFramePr>
          <p:cNvPr id="90210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08987381"/>
              </p:ext>
            </p:extLst>
          </p:nvPr>
        </p:nvGraphicFramePr>
        <p:xfrm>
          <a:off x="1614885" y="1530350"/>
          <a:ext cx="6502102" cy="4821238"/>
        </p:xfrm>
        <a:graphic>
          <a:graphicData uri="http://schemas.openxmlformats.org/drawingml/2006/table">
            <a:tbl>
              <a:tblPr/>
              <a:tblGrid>
                <a:gridCol w="2098089"/>
                <a:gridCol w="1478157"/>
                <a:gridCol w="1381406"/>
                <a:gridCol w="1544450"/>
              </a:tblGrid>
              <a:tr h="1128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Distretti</a:t>
                      </a: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201" marR="47201" marT="0" marB="0" anchor="ctr" horzOverflow="overflow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ANNO 2014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% Certificati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L. 104/92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su </a:t>
                      </a:r>
                      <a:r>
                        <a:rPr kumimoji="0" lang="it-IT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pop.target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7205" marR="47205" marT="0" marB="0" anchor="ctr" horzOverflow="overflow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ANNO 2015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% Certificati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L. 104/92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su </a:t>
                      </a:r>
                      <a:r>
                        <a:rPr kumimoji="0" lang="it-IT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pop.target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211" marR="47211" marT="0" marB="0" anchor="ctr" horzOverflow="overflow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ANNO 2016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% Certificati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L. 104/92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su </a:t>
                      </a:r>
                      <a:r>
                        <a:rPr kumimoji="0" lang="it-IT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pop.target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7201" marR="47201" marT="0" marB="0" anchor="ctr" horzOverflow="overflow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Bologna </a:t>
                      </a: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201" marR="47201" marT="0" marB="0" anchor="ctr" horzOverflow="overflow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2,5</a:t>
                      </a:r>
                    </a:p>
                  </a:txBody>
                  <a:tcPr marL="47205" marR="47205" marT="0" marB="0" anchor="ctr" horzOverflow="overflow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2,7</a:t>
                      </a:r>
                    </a:p>
                  </a:txBody>
                  <a:tcPr marL="47211" marR="47211" marT="0" marB="0" anchor="ctr" horzOverflow="overflow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2,8</a:t>
                      </a:r>
                    </a:p>
                  </a:txBody>
                  <a:tcPr marL="47201" marR="47201" marT="0" marB="0" anchor="ctr" horzOverflow="overflow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Pianura Est</a:t>
                      </a: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201" marR="47201" marT="0" marB="0" anchor="ctr" horzOverflow="overflow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2,6</a:t>
                      </a:r>
                    </a:p>
                  </a:txBody>
                  <a:tcPr marL="47205" marR="47205" marT="0" marB="0" anchor="ctr" horzOverflow="overflow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2,7</a:t>
                      </a:r>
                    </a:p>
                  </a:txBody>
                  <a:tcPr marL="47211" marR="47211" marT="0" marB="0" anchor="ctr" horzOverflow="overflow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2,8</a:t>
                      </a:r>
                    </a:p>
                  </a:txBody>
                  <a:tcPr marL="47201" marR="47201" marT="0" marB="0" anchor="ctr" horzOverflow="overflow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Pianura Ovest</a:t>
                      </a: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201" marR="47201" marT="0" marB="0" anchor="ctr" horzOverflow="overflow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2,1</a:t>
                      </a:r>
                    </a:p>
                  </a:txBody>
                  <a:tcPr marL="47205" marR="47205" marT="0" marB="0" anchor="ctr" horzOverflow="overflow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47211" marR="47211" marT="0" marB="0" anchor="ctr" horzOverflow="overflow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2,1</a:t>
                      </a:r>
                    </a:p>
                  </a:txBody>
                  <a:tcPr marL="47201" marR="47201" marT="0" marB="0" anchor="ctr" horzOverflow="overflow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Reno, Lavino e Samoggia</a:t>
                      </a: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201" marR="47201" marT="0" marB="0" anchor="ctr" horzOverflow="overflow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2.6</a:t>
                      </a:r>
                    </a:p>
                  </a:txBody>
                  <a:tcPr marL="47205" marR="47205" marT="0" marB="0" anchor="ctr" horzOverflow="overflow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2,7</a:t>
                      </a:r>
                    </a:p>
                  </a:txBody>
                  <a:tcPr marL="47211" marR="47211" marT="0" marB="0" anchor="ctr" horzOverflow="overflow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3,0</a:t>
                      </a:r>
                    </a:p>
                  </a:txBody>
                  <a:tcPr marL="47201" marR="47201" marT="0" marB="0" anchor="ctr" horzOverflow="overflow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Appennino Bolognese</a:t>
                      </a: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201" marR="47201" marT="0" marB="0" anchor="ctr" horzOverflow="overflow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2,1</a:t>
                      </a:r>
                    </a:p>
                  </a:txBody>
                  <a:tcPr marL="47205" marR="47205" marT="0" marB="0" anchor="ctr" horzOverflow="overflow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2,3</a:t>
                      </a:r>
                    </a:p>
                  </a:txBody>
                  <a:tcPr marL="47211" marR="47211" marT="0" marB="0" anchor="ctr" horzOverflow="overflow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2,4</a:t>
                      </a:r>
                    </a:p>
                  </a:txBody>
                  <a:tcPr marL="47201" marR="47201" marT="0" marB="0" anchor="ctr" horzOverflow="overflow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San Lazzaro</a:t>
                      </a: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201" marR="47201" marT="0" marB="0" anchor="ctr" horzOverflow="overflow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2.5</a:t>
                      </a:r>
                    </a:p>
                  </a:txBody>
                  <a:tcPr marL="47205" marR="47205" marT="0" marB="0" anchor="ctr" horzOverflow="overflow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2,6</a:t>
                      </a:r>
                    </a:p>
                  </a:txBody>
                  <a:tcPr marL="47211" marR="47211" marT="0" marB="0" anchor="ctr" horzOverflow="overflow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2,9</a:t>
                      </a:r>
                    </a:p>
                  </a:txBody>
                  <a:tcPr marL="47201" marR="47201" marT="0" marB="0" anchor="ctr" horzOverflow="overflow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TOTALE</a:t>
                      </a: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201" marR="47201" marT="0" marB="0" anchor="ctr" horzOverflow="overflow">
                    <a:lnL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</a:t>
                      </a:r>
                    </a:p>
                  </a:txBody>
                  <a:tcPr marL="47205" marR="47205" marT="0" marB="0" anchor="ctr" horzOverflow="overflow">
                    <a:lnL w="190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</a:t>
                      </a:r>
                    </a:p>
                  </a:txBody>
                  <a:tcPr marL="47211" marR="47211" marT="0" marB="0" anchor="ctr" horzOverflow="overflow">
                    <a:lnL w="190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</a:t>
                      </a:r>
                    </a:p>
                  </a:txBody>
                  <a:tcPr marL="47201" marR="47201" marT="0" marB="0" anchor="ctr" horzOverflow="overflow">
                    <a:lnL w="190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67" name="Rettangolo 4"/>
          <p:cNvSpPr>
            <a:spLocks noChangeArrowheads="1"/>
          </p:cNvSpPr>
          <p:nvPr/>
        </p:nvSpPr>
        <p:spPr bwMode="auto">
          <a:xfrm>
            <a:off x="1238250" y="6340477"/>
            <a:ext cx="72553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spcBef>
                <a:spcPct val="0"/>
              </a:spcBef>
              <a:buClrTx/>
              <a:buSzTx/>
              <a:buNone/>
            </a:pPr>
            <a:r>
              <a:rPr lang="it-IT" altLang="it-IT" sz="1200" b="1" dirty="0" smtClean="0"/>
              <a:t>*Sono </a:t>
            </a:r>
            <a:r>
              <a:rPr lang="it-IT" altLang="it-IT" sz="1200" b="1" dirty="0"/>
              <a:t>compresi utenti certificati di età </a:t>
            </a:r>
            <a:r>
              <a:rPr lang="it-IT" altLang="it-IT" sz="1200" b="1" dirty="0" smtClean="0"/>
              <a:t>=&gt; 18 </a:t>
            </a:r>
            <a:r>
              <a:rPr lang="it-IT" altLang="it-IT" sz="1200" b="1" dirty="0"/>
              <a:t>anni</a:t>
            </a:r>
          </a:p>
          <a:p>
            <a:pPr marL="0" indent="0" eaLnBrk="1" hangingPunct="1">
              <a:spcBef>
                <a:spcPct val="0"/>
              </a:spcBef>
              <a:buClrTx/>
              <a:buSzTx/>
              <a:buNone/>
            </a:pPr>
            <a:r>
              <a:rPr lang="it-IT" altLang="it-IT" sz="1200" b="1" dirty="0" smtClean="0"/>
              <a:t>Fonte </a:t>
            </a:r>
            <a:r>
              <a:rPr lang="it-IT" altLang="it-IT" sz="1200" b="1" dirty="0"/>
              <a:t>dati: Sistema Informatico </a:t>
            </a:r>
            <a:r>
              <a:rPr lang="it-IT" altLang="it-IT" sz="1200" b="1" dirty="0" smtClean="0"/>
              <a:t>ELEA</a:t>
            </a:r>
            <a:endParaRPr lang="it-IT" altLang="it-IT" sz="1200" dirty="0"/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it-IT" altLang="it-IT" sz="1200" b="1" dirty="0">
              <a:solidFill>
                <a:srgbClr val="00FF00"/>
              </a:solidFill>
            </a:endParaRPr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96113" y="6356351"/>
            <a:ext cx="2228850" cy="365125"/>
          </a:xfrm>
        </p:spPr>
        <p:txBody>
          <a:bodyPr/>
          <a:lstStyle/>
          <a:p>
            <a:fld id="{4473407D-2C24-4CFE-B1DE-4713A5E239CA}" type="slidenum">
              <a:rPr lang="it-IT" smtClean="0"/>
              <a:pPr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51412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BOZZA SLIDES x 9 maggio 2017al30.04.2017 n12.png"/>
          <p:cNvPicPr>
            <a:picLocks noChangeAspect="1"/>
          </p:cNvPicPr>
          <p:nvPr/>
        </p:nvPicPr>
        <p:blipFill>
          <a:blip r:embed="rId2" cstate="print"/>
          <a:srcRect t="24741" b="4844"/>
          <a:stretch>
            <a:fillRect/>
          </a:stretch>
        </p:blipFill>
        <p:spPr>
          <a:xfrm>
            <a:off x="611942" y="1072814"/>
            <a:ext cx="8883854" cy="4257470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1051002" y="267629"/>
            <a:ext cx="56808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altLang="it-IT" sz="2000" b="1" dirty="0" smtClean="0"/>
              <a:t>UTENTI CERTIFICATI NPIA </a:t>
            </a:r>
          </a:p>
          <a:p>
            <a:pPr algn="ctr">
              <a:spcBef>
                <a:spcPct val="0"/>
              </a:spcBef>
            </a:pPr>
            <a:r>
              <a:rPr lang="it-IT" altLang="it-IT" sz="2000" b="1" dirty="0" smtClean="0"/>
              <a:t>Dati relativi ai singoli Distretti per anno</a:t>
            </a:r>
            <a:r>
              <a:rPr lang="it-IT" altLang="it-IT" dirty="0" smtClean="0"/>
              <a:t> </a:t>
            </a:r>
            <a:endParaRPr lang="it-IT" altLang="it-IT" dirty="0"/>
          </a:p>
        </p:txBody>
      </p:sp>
      <p:sp>
        <p:nvSpPr>
          <p:cNvPr id="6" name="Text Box 170"/>
          <p:cNvSpPr txBox="1">
            <a:spLocks noChangeArrowheads="1"/>
          </p:cNvSpPr>
          <p:nvPr/>
        </p:nvSpPr>
        <p:spPr bwMode="auto">
          <a:xfrm>
            <a:off x="695416" y="5673108"/>
            <a:ext cx="754045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800" b="1" dirty="0" smtClean="0"/>
              <a:t>La variazione del numero dei certificati è in linea con le variazione del numero degli utenti per anno per Distretto</a:t>
            </a:r>
            <a:endParaRPr lang="it-IT" altLang="it-IT" sz="1800" b="1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3407D-2C24-4CFE-B1DE-4713A5E239CA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/>
          </p:nvPr>
        </p:nvGraphicFramePr>
        <p:xfrm>
          <a:off x="1345409" y="1492251"/>
          <a:ext cx="7119939" cy="51842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3313"/>
                <a:gridCol w="2373313"/>
                <a:gridCol w="2373313"/>
              </a:tblGrid>
              <a:tr h="3392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Distretti</a:t>
                      </a: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205" marR="4720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% UTENTI con </a:t>
                      </a:r>
                      <a:r>
                        <a:rPr kumimoji="0" lang="it-IT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citt</a:t>
                      </a: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 straniera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 utenti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2014</a:t>
                      </a: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205" marR="47205" marT="0" marB="0" anchor="ctr" horzOverflow="overflow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% UTENTI con </a:t>
                      </a:r>
                      <a:r>
                        <a:rPr kumimoji="0" lang="it-IT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citt</a:t>
                      </a: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 straniera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 utenti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2016</a:t>
                      </a: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205" marR="47205" marT="0" marB="0" anchor="ctr" horzOverflow="overflow">
                    <a:solidFill>
                      <a:srgbClr val="FFFF00"/>
                    </a:solidFill>
                  </a:tcPr>
                </a:tc>
              </a:tr>
              <a:tr h="527776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Bologna </a:t>
                      </a:r>
                    </a:p>
                  </a:txBody>
                  <a:tcPr marL="7739" marR="7739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23,6%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39" marR="7739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7739" marR="7739" marT="9525" marB="0" anchor="b">
                    <a:solidFill>
                      <a:srgbClr val="FFFF00"/>
                    </a:solidFill>
                  </a:tcPr>
                </a:tc>
              </a:tr>
              <a:tr h="527776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Pianura Est</a:t>
                      </a:r>
                    </a:p>
                  </a:txBody>
                  <a:tcPr marL="7739" marR="7739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13,2%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39" marR="7739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14,2%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39" marR="7739" marT="9525" marB="0" anchor="b">
                    <a:solidFill>
                      <a:srgbClr val="FFFF00"/>
                    </a:solidFill>
                  </a:tcPr>
                </a:tc>
              </a:tr>
              <a:tr h="527776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Pianura Ovest   </a:t>
                      </a:r>
                    </a:p>
                  </a:txBody>
                  <a:tcPr marL="7739" marR="7739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15,8%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39" marR="7739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16,2%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39" marR="7739" marT="9525" marB="0" anchor="ctr">
                    <a:solidFill>
                      <a:srgbClr val="FFFF00"/>
                    </a:solidFill>
                  </a:tcPr>
                </a:tc>
              </a:tr>
              <a:tr h="527776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Reno, Lavino e Samoggia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39" marR="7739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14,5%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39" marR="7739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15,1%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39" marR="7739" marT="9525" marB="0" anchor="b">
                    <a:solidFill>
                      <a:srgbClr val="FFFF00"/>
                    </a:solidFill>
                  </a:tcPr>
                </a:tc>
              </a:tr>
              <a:tr h="527776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Appennino</a:t>
                      </a:r>
                      <a:r>
                        <a:rPr lang="it-IT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Bolognese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39" marR="7739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13,4%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39" marR="7739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14,8%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39" marR="7739" marT="9525" marB="0" anchor="b">
                    <a:solidFill>
                      <a:srgbClr val="FFFF00"/>
                    </a:solidFill>
                  </a:tcPr>
                </a:tc>
              </a:tr>
              <a:tr h="527776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San Lazzaro</a:t>
                      </a:r>
                    </a:p>
                  </a:txBody>
                  <a:tcPr marL="7739" marR="7739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7739" marR="7739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14,5%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39" marR="7739" marT="9525" marB="0" anchor="b">
                    <a:solidFill>
                      <a:srgbClr val="FFFF00"/>
                    </a:solidFill>
                  </a:tcPr>
                </a:tc>
              </a:tr>
              <a:tr h="615739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TOTALE</a:t>
                      </a:r>
                    </a:p>
                  </a:txBody>
                  <a:tcPr marL="7739" marR="7739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17,4%</a:t>
                      </a:r>
                      <a:endParaRPr lang="it-IT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39" marR="7739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18,9%</a:t>
                      </a:r>
                      <a:endParaRPr lang="it-IT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739" marR="7739" marT="9525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312986" y="142504"/>
            <a:ext cx="72331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dirty="0"/>
              <a:t>Utenti con cittadinanza straniera</a:t>
            </a:r>
          </a:p>
        </p:txBody>
      </p:sp>
      <p:sp>
        <p:nvSpPr>
          <p:cNvPr id="4" name="CasellaDiTesto 4"/>
          <p:cNvSpPr txBox="1">
            <a:spLocks noChangeArrowheads="1"/>
          </p:cNvSpPr>
          <p:nvPr/>
        </p:nvSpPr>
        <p:spPr bwMode="auto">
          <a:xfrm>
            <a:off x="1345410" y="768228"/>
            <a:ext cx="713799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 dirty="0" smtClean="0"/>
              <a:t>Confronto Anno 2014 e 2016</a:t>
            </a:r>
            <a:endParaRPr lang="it-IT" altLang="it-IT" sz="240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3407D-2C24-4CFE-B1DE-4713A5E239CA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2178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810532"/>
          </a:xfrm>
        </p:spPr>
        <p:txBody>
          <a:bodyPr>
            <a:normAutofit/>
          </a:bodyPr>
          <a:lstStyle/>
          <a:p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UTENTI CERTIFICATI ANNO 2016 PER FASCIA ETA’ E CITTADINANZA</a:t>
            </a:r>
            <a:endParaRPr lang="it-I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22178540"/>
              </p:ext>
            </p:extLst>
          </p:nvPr>
        </p:nvGraphicFramePr>
        <p:xfrm>
          <a:off x="173678" y="1306286"/>
          <a:ext cx="9532916" cy="4940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3407D-2C24-4CFE-B1DE-4713A5E239CA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5963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1450" y="163246"/>
            <a:ext cx="9734550" cy="739280"/>
          </a:xfrm>
        </p:spPr>
        <p:txBody>
          <a:bodyPr>
            <a:noAutofit/>
          </a:bodyPr>
          <a:lstStyle/>
          <a:p>
            <a:r>
              <a:rPr lang="it-IT" altLang="it-IT" sz="2800" b="1" dirty="0"/>
              <a:t>UTENTI </a:t>
            </a:r>
            <a:r>
              <a:rPr lang="it-IT" altLang="it-IT" sz="2800" b="1" dirty="0" smtClean="0"/>
              <a:t>CERTIFICATI NPIA </a:t>
            </a:r>
            <a:r>
              <a:rPr lang="it-IT" altLang="it-IT" sz="2800" b="1" dirty="0"/>
              <a:t>TERRITORIALE PER GENERE </a:t>
            </a:r>
            <a:r>
              <a:rPr lang="it-IT" altLang="it-IT" sz="2800" b="1" dirty="0" smtClean="0"/>
              <a:t>E CITTADINANZA ANNO </a:t>
            </a:r>
            <a:r>
              <a:rPr lang="it-IT" altLang="it-IT" sz="2800" b="1" dirty="0"/>
              <a:t>2016</a:t>
            </a:r>
            <a:endParaRPr lang="it-IT" sz="2800" b="1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823761015"/>
              </p:ext>
            </p:extLst>
          </p:nvPr>
        </p:nvGraphicFramePr>
        <p:xfrm>
          <a:off x="434340" y="1223889"/>
          <a:ext cx="4732020" cy="4953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egnaposto contenuto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98353219"/>
              </p:ext>
            </p:extLst>
          </p:nvPr>
        </p:nvGraphicFramePr>
        <p:xfrm>
          <a:off x="4949191" y="1336431"/>
          <a:ext cx="4857750" cy="4840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3407D-2C24-4CFE-B1DE-4713A5E239CA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97612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3036</TotalTime>
  <Words>454</Words>
  <Application>Microsoft Office PowerPoint</Application>
  <PresentationFormat>A4 (21x29,7 cm)</PresentationFormat>
  <Paragraphs>160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Diapositiva 1</vt:lpstr>
      <vt:lpstr>  Alcune precisazioni di merito </vt:lpstr>
      <vt:lpstr>   UTENZA NPIA AUSL BOLOGNA TERRITORIALE ANNI 2010-2016    </vt:lpstr>
      <vt:lpstr>Diapositiva 4</vt:lpstr>
      <vt:lpstr>Diapositiva 5</vt:lpstr>
      <vt:lpstr>Diapositiva 6</vt:lpstr>
      <vt:lpstr>Diapositiva 7</vt:lpstr>
      <vt:lpstr>UTENTI CERTIFICATI ANNO 2016 PER FASCIA ETA’ E CITTADINANZA</vt:lpstr>
      <vt:lpstr>UTENTI CERTIFICATI NPIA TERRITORIALE PER GENERE E CITTADINANZA ANNO 2016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UTENTI CERTIFICATI ANNO 2016 PER FASCIA D’ETA E</dc:title>
  <dc:creator>Licia Bruno</dc:creator>
  <cp:lastModifiedBy>di_celmo</cp:lastModifiedBy>
  <cp:revision>435</cp:revision>
  <dcterms:created xsi:type="dcterms:W3CDTF">2017-04-15T16:09:40Z</dcterms:created>
  <dcterms:modified xsi:type="dcterms:W3CDTF">2018-06-22T08:39:27Z</dcterms:modified>
</cp:coreProperties>
</file>