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7" r:id="rId2"/>
    <p:sldId id="261" r:id="rId3"/>
    <p:sldId id="259" r:id="rId4"/>
    <p:sldId id="262" r:id="rId5"/>
    <p:sldId id="264" r:id="rId6"/>
    <p:sldId id="263" r:id="rId7"/>
    <p:sldId id="269" r:id="rId8"/>
    <p:sldId id="265" r:id="rId9"/>
    <p:sldId id="270" r:id="rId10"/>
    <p:sldId id="266" r:id="rId11"/>
    <p:sldId id="271" r:id="rId12"/>
    <p:sldId id="267" r:id="rId13"/>
    <p:sldId id="275" r:id="rId14"/>
    <p:sldId id="268" r:id="rId15"/>
    <p:sldId id="276" r:id="rId16"/>
    <p:sldId id="278" r:id="rId17"/>
    <p:sldId id="277" r:id="rId18"/>
  </p:sldIdLst>
  <p:sldSz cx="24384000" cy="13716000"/>
  <p:notesSz cx="6669088" cy="9926638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CC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32" d="100"/>
          <a:sy n="32" d="100"/>
        </p:scale>
        <p:origin x="724" y="56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  <a:prstGeom prst="rect">
            <a:avLst/>
          </a:prstGeom>
        </p:spPr>
        <p:txBody>
          <a:bodyPr lIns="91432" tIns="45716" rIns="91432" bIns="45716"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889212" y="4715154"/>
            <a:ext cx="4890665" cy="4466987"/>
          </a:xfrm>
          <a:prstGeom prst="rect">
            <a:avLst/>
          </a:prstGeom>
        </p:spPr>
        <p:txBody>
          <a:bodyPr lIns="91432" tIns="45716" rIns="91432" bIns="45716"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Testo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/>
          <a:p>
            <a:r>
              <a:t>Titolo Testo</a:t>
            </a:r>
          </a:p>
        </p:txBody>
      </p:sp>
      <p:sp>
        <p:nvSpPr>
          <p:cNvPr id="12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90171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0" algn="ctr">
              <a:spcBef>
                <a:spcPts val="0"/>
              </a:spcBef>
              <a:buSzTx/>
              <a:buNone/>
              <a:defRPr sz="5200"/>
            </a:lvl2pPr>
            <a:lvl3pPr marL="0" indent="0" algn="ctr">
              <a:spcBef>
                <a:spcPts val="0"/>
              </a:spcBef>
              <a:buSzTx/>
              <a:buNone/>
              <a:defRPr sz="5200"/>
            </a:lvl3pPr>
            <a:lvl4pPr marL="0" indent="0" algn="ctr">
              <a:spcBef>
                <a:spcPts val="0"/>
              </a:spcBef>
              <a:buSzTx/>
              <a:buNone/>
              <a:defRPr sz="5200"/>
            </a:lvl4pPr>
            <a:lvl5pPr marL="0" indent="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magine"/>
          <p:cNvSpPr>
            <a:spLocks noGrp="1"/>
          </p:cNvSpPr>
          <p:nvPr>
            <p:ph type="pic" idx="13"/>
          </p:nvPr>
        </p:nvSpPr>
        <p:spPr>
          <a:xfrm>
            <a:off x="1712269" y="0"/>
            <a:ext cx="20959462" cy="1398389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olo Testo"/>
          <p:cNvSpPr txBox="1"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3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magine"/>
          <p:cNvSpPr>
            <a:spLocks noGrp="1"/>
          </p:cNvSpPr>
          <p:nvPr>
            <p:ph type="pic" idx="13"/>
          </p:nvPr>
        </p:nvSpPr>
        <p:spPr>
          <a:xfrm>
            <a:off x="6231433" y="863203"/>
            <a:ext cx="17439681" cy="1162645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olo Testo"/>
          <p:cNvSpPr txBox="1">
            <a:spLocks noGrp="1"/>
          </p:cNvSpPr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Titolo Testo</a:t>
            </a:r>
          </a:p>
        </p:txBody>
      </p:sp>
      <p:sp>
        <p:nvSpPr>
          <p:cNvPr id="40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4387453" y="6643687"/>
            <a:ext cx="7500938" cy="578643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0" algn="ctr">
              <a:spcBef>
                <a:spcPts val="0"/>
              </a:spcBef>
              <a:buSzTx/>
              <a:buNone/>
              <a:defRPr sz="5200"/>
            </a:lvl2pPr>
            <a:lvl3pPr marL="0" indent="0" algn="ctr">
              <a:spcBef>
                <a:spcPts val="0"/>
              </a:spcBef>
              <a:buSzTx/>
              <a:buNone/>
              <a:defRPr sz="5200"/>
            </a:lvl3pPr>
            <a:lvl4pPr marL="0" indent="0" algn="ctr">
              <a:spcBef>
                <a:spcPts val="0"/>
              </a:spcBef>
              <a:buSzTx/>
              <a:buNone/>
              <a:defRPr sz="5200"/>
            </a:lvl4pPr>
            <a:lvl5pPr marL="0" indent="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49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57" name="Corpo livello uno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magine"/>
          <p:cNvSpPr>
            <a:spLocks noGrp="1"/>
          </p:cNvSpPr>
          <p:nvPr>
            <p:ph type="pic" sz="half" idx="13"/>
          </p:nvPr>
        </p:nvSpPr>
        <p:spPr>
          <a:xfrm>
            <a:off x="8794253" y="3637358"/>
            <a:ext cx="13260587" cy="88403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67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defRPr sz="3800"/>
            </a:lvl1pPr>
            <a:lvl2pPr marL="808264" indent="-465364">
              <a:spcBef>
                <a:spcPts val="4500"/>
              </a:spcBef>
              <a:defRPr sz="3800"/>
            </a:lvl2pPr>
            <a:lvl3pPr marL="1151164" indent="-465364">
              <a:spcBef>
                <a:spcPts val="4500"/>
              </a:spcBef>
              <a:defRPr sz="3800"/>
            </a:lvl3pPr>
            <a:lvl4pPr marL="1494064" indent="-465364">
              <a:spcBef>
                <a:spcPts val="4500"/>
              </a:spcBef>
              <a:defRPr sz="3800"/>
            </a:lvl4pPr>
            <a:lvl5pPr marL="1836964" indent="-465364">
              <a:spcBef>
                <a:spcPts val="4500"/>
              </a:spcBef>
              <a:defRPr sz="38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68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3076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Corpo livello uno…"/>
          <p:cNvSpPr txBox="1">
            <a:spLocks noGrp="1"/>
          </p:cNvSpPr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6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magine"/>
          <p:cNvSpPr>
            <a:spLocks noGrp="1"/>
          </p:cNvSpPr>
          <p:nvPr>
            <p:ph type="pic" sz="quarter" idx="13"/>
          </p:nvPr>
        </p:nvSpPr>
        <p:spPr>
          <a:xfrm>
            <a:off x="12442031" y="7072312"/>
            <a:ext cx="8514489" cy="567928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magine"/>
          <p:cNvSpPr>
            <a:spLocks noGrp="1"/>
          </p:cNvSpPr>
          <p:nvPr>
            <p:ph type="pic" sz="quarter" idx="14"/>
          </p:nvPr>
        </p:nvSpPr>
        <p:spPr>
          <a:xfrm>
            <a:off x="12192000" y="1250156"/>
            <a:ext cx="8251032" cy="55006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magine"/>
          <p:cNvSpPr>
            <a:spLocks noGrp="1"/>
          </p:cNvSpPr>
          <p:nvPr>
            <p:ph type="pic" idx="15"/>
          </p:nvPr>
        </p:nvSpPr>
        <p:spPr>
          <a:xfrm>
            <a:off x="-291704" y="1250156"/>
            <a:ext cx="16850321" cy="1123354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Giovanni Mela"/>
          <p:cNvSpPr txBox="1">
            <a:spLocks noGrp="1"/>
          </p:cNvSpPr>
          <p:nvPr>
            <p:ph type="body" sz="quarter" idx="13"/>
          </p:nvPr>
        </p:nvSpPr>
        <p:spPr>
          <a:xfrm>
            <a:off x="4833937" y="8947546"/>
            <a:ext cx="14716126" cy="6477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–Giovanni Mela</a:t>
            </a:r>
          </a:p>
        </p:txBody>
      </p:sp>
      <p:sp>
        <p:nvSpPr>
          <p:cNvPr id="94" name="“Inserisci qui una citazione”."/>
          <p:cNvSpPr txBox="1">
            <a:spLocks noGrp="1"/>
          </p:cNvSpPr>
          <p:nvPr>
            <p:ph type="body" sz="quarter" idx="14"/>
          </p:nvPr>
        </p:nvSpPr>
        <p:spPr>
          <a:xfrm>
            <a:off x="4833937" y="5997575"/>
            <a:ext cx="14716126" cy="8636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6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“Inserisci qui una citazione”. </a:t>
            </a:r>
          </a:p>
        </p:txBody>
      </p:sp>
      <p:sp>
        <p:nvSpPr>
          <p:cNvPr id="9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Testo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Titolo Testo</a:t>
            </a:r>
          </a:p>
        </p:txBody>
      </p:sp>
      <p:sp>
        <p:nvSpPr>
          <p:cNvPr id="3" name="Corpo livello uno…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spd="med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11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055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500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944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389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833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278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722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167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tm_slide16-9_cover_B.png" descr="ptm_slide16-9_cover_B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451"/>
            <a:ext cx="24384000" cy="137030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tm_slide16-9_testata_B.png" descr="ptm_slide16-9_testata_B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24384000" cy="3228630"/>
          </a:xfrm>
          <a:prstGeom prst="rect">
            <a:avLst/>
          </a:prstGeom>
          <a:ln w="12700">
            <a:miter lim="400000"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67110" y="4049688"/>
            <a:ext cx="14721634" cy="8280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PIANIF-TERR\PROGETTI\PTM\CONSULTAZIONE PRELIMINARE\foto PTM\Foto Quadro Conoscitivo PTM\Accessibilità1.jpg"/>
          <p:cNvPicPr>
            <a:picLocks noChangeAspect="1" noChangeArrowheads="1"/>
          </p:cNvPicPr>
          <p:nvPr/>
        </p:nvPicPr>
        <p:blipFill>
          <a:blip r:embed="rId2" cstate="print"/>
          <a:srcRect t="8786" b="6523"/>
          <a:stretch>
            <a:fillRect/>
          </a:stretch>
        </p:blipFill>
        <p:spPr bwMode="auto">
          <a:xfrm>
            <a:off x="0" y="0"/>
            <a:ext cx="24384000" cy="13716000"/>
          </a:xfrm>
          <a:prstGeom prst="rect">
            <a:avLst/>
          </a:prstGeom>
          <a:noFill/>
        </p:spPr>
      </p:pic>
      <p:pic>
        <p:nvPicPr>
          <p:cNvPr id="5" name="ptm_slide16-9_sipario_B.png" descr="ptm_slide16-9_sipario_B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6451"/>
            <a:ext cx="24384000" cy="1370309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CasellaDiTesto 5"/>
          <p:cNvSpPr txBox="1"/>
          <p:nvPr/>
        </p:nvSpPr>
        <p:spPr>
          <a:xfrm>
            <a:off x="10175776" y="6533096"/>
            <a:ext cx="13681520" cy="18062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algn="l"/>
            <a:r>
              <a:rPr lang="it-IT" sz="5400" dirty="0" smtClean="0">
                <a:solidFill>
                  <a:schemeClr val="bg1"/>
                </a:solidFill>
              </a:rPr>
              <a:t>L’eredità del PTCP </a:t>
            </a:r>
          </a:p>
          <a:p>
            <a:pPr algn="l"/>
            <a:r>
              <a:rPr lang="it-IT" sz="5400" dirty="0" smtClean="0">
                <a:solidFill>
                  <a:schemeClr val="bg1"/>
                </a:solidFill>
              </a:rPr>
              <a:t>e gli obiettivi del PTM </a:t>
            </a:r>
            <a:endParaRPr kumimoji="0" lang="it-IT" sz="5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ulim" pitchFamily="34" charset="-127"/>
              <a:ea typeface="Gulim" pitchFamily="34" charset="-127"/>
              <a:sym typeface="Helvetica Neue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tm_slide16-9_testata_B.png" descr="ptm_slide16-9_testata_B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24384000" cy="3228630"/>
          </a:xfrm>
          <a:prstGeom prst="rect">
            <a:avLst/>
          </a:prstGeom>
          <a:ln w="12700">
            <a:miter lim="400000"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54896" y="3161010"/>
            <a:ext cx="8064896" cy="10399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973496" y="3185591"/>
            <a:ext cx="7723560" cy="10347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PIANIF-TERR\PROGETTI\PTM\CONSULTAZIONE PRELIMINARE\foto PTM\Foto Quadro Conoscitivo PTM\Profilo produttivo.jpg"/>
          <p:cNvPicPr>
            <a:picLocks noChangeAspect="1" noChangeArrowheads="1"/>
          </p:cNvPicPr>
          <p:nvPr/>
        </p:nvPicPr>
        <p:blipFill>
          <a:blip r:embed="rId2" cstate="print"/>
          <a:srcRect t="7016" b="8190"/>
          <a:stretch>
            <a:fillRect/>
          </a:stretch>
        </p:blipFill>
        <p:spPr bwMode="auto">
          <a:xfrm>
            <a:off x="22648" y="0"/>
            <a:ext cx="24361352" cy="13716000"/>
          </a:xfrm>
          <a:prstGeom prst="rect">
            <a:avLst/>
          </a:prstGeom>
          <a:noFill/>
        </p:spPr>
      </p:pic>
      <p:pic>
        <p:nvPicPr>
          <p:cNvPr id="129" name="ptm_slide16-9_sipario_B.png" descr="ptm_slide16-9_sipario_B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6451"/>
            <a:ext cx="24384000" cy="1370309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CasellaDiTesto 3"/>
          <p:cNvSpPr txBox="1"/>
          <p:nvPr/>
        </p:nvSpPr>
        <p:spPr>
          <a:xfrm>
            <a:off x="10175776" y="6948594"/>
            <a:ext cx="13681520" cy="9752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algn="l"/>
            <a:r>
              <a:rPr lang="it-IT" sz="5400" dirty="0" smtClean="0">
                <a:solidFill>
                  <a:schemeClr val="bg1"/>
                </a:solidFill>
              </a:rPr>
              <a:t>La “forma” del PTM </a:t>
            </a:r>
            <a:endParaRPr kumimoji="0" lang="it-IT" sz="5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ulim" pitchFamily="34" charset="-127"/>
              <a:ea typeface="Gulim" pitchFamily="34" charset="-127"/>
              <a:sym typeface="Helvetica Neue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tm_slide16-9_testata_B.png" descr="ptm_slide16-9_testata_B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24384000" cy="3228630"/>
          </a:xfrm>
          <a:prstGeom prst="rect">
            <a:avLst/>
          </a:prstGeom>
          <a:ln w="12700">
            <a:miter lim="400000"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 b="3589"/>
          <a:stretch>
            <a:fillRect/>
          </a:stretch>
        </p:blipFill>
        <p:spPr bwMode="auto">
          <a:xfrm>
            <a:off x="670720" y="4121696"/>
            <a:ext cx="10502726" cy="7704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87944" y="3489337"/>
            <a:ext cx="5595739" cy="6689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736616" y="6353944"/>
            <a:ext cx="5544616" cy="6722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tm_slide16-9_testata_B.png" descr="ptm_slide16-9_testata_B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24384000" cy="3228630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Rettangolo 39"/>
          <p:cNvSpPr/>
          <p:nvPr/>
        </p:nvSpPr>
        <p:spPr>
          <a:xfrm>
            <a:off x="20832960" y="6085076"/>
            <a:ext cx="3096344" cy="410445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it-IT" sz="1600" dirty="0"/>
          </a:p>
        </p:txBody>
      </p:sp>
      <p:sp>
        <p:nvSpPr>
          <p:cNvPr id="41" name="Rettangolo 40"/>
          <p:cNvSpPr/>
          <p:nvPr/>
        </p:nvSpPr>
        <p:spPr>
          <a:xfrm>
            <a:off x="20832960" y="10189532"/>
            <a:ext cx="3096344" cy="792088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CasellaDiTesto 41"/>
          <p:cNvSpPr txBox="1"/>
          <p:nvPr/>
        </p:nvSpPr>
        <p:spPr>
          <a:xfrm>
            <a:off x="20904968" y="10386392"/>
            <a:ext cx="2376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2000" dirty="0" smtClean="0">
                <a:solidFill>
                  <a:schemeClr val="tx1"/>
                </a:solidFill>
              </a:rPr>
              <a:t>marzo</a:t>
            </a:r>
            <a:r>
              <a:rPr lang="it-IT" sz="2000" b="1" dirty="0" smtClean="0">
                <a:solidFill>
                  <a:schemeClr val="tx1"/>
                </a:solidFill>
              </a:rPr>
              <a:t> 2021</a:t>
            </a:r>
            <a:endParaRPr lang="it-IT" sz="2000" b="1" dirty="0">
              <a:solidFill>
                <a:schemeClr val="tx1"/>
              </a:solidFill>
            </a:endParaRPr>
          </a:p>
        </p:txBody>
      </p:sp>
      <p:sp>
        <p:nvSpPr>
          <p:cNvPr id="43" name="Ovale 42"/>
          <p:cNvSpPr/>
          <p:nvPr/>
        </p:nvSpPr>
        <p:spPr>
          <a:xfrm>
            <a:off x="20904968" y="11269652"/>
            <a:ext cx="360040" cy="360040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4" name="Connettore 1 43"/>
          <p:cNvCxnSpPr/>
          <p:nvPr/>
        </p:nvCxnSpPr>
        <p:spPr>
          <a:xfrm flipV="1">
            <a:off x="21193000" y="11466512"/>
            <a:ext cx="2520280" cy="19164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47" name="CasellaDiTesto 46"/>
          <p:cNvSpPr txBox="1"/>
          <p:nvPr/>
        </p:nvSpPr>
        <p:spPr>
          <a:xfrm>
            <a:off x="20904968" y="6157084"/>
            <a:ext cx="302433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Approvazione</a:t>
            </a:r>
            <a:r>
              <a:rPr lang="it-IT" b="0" dirty="0" smtClean="0"/>
              <a:t> del PTM in Consiglio metropolitano</a:t>
            </a:r>
            <a:endParaRPr lang="it-IT" b="0" dirty="0"/>
          </a:p>
        </p:txBody>
      </p:sp>
      <p:sp useBgFill="1">
        <p:nvSpPr>
          <p:cNvPr id="49" name="CasellaDiTesto 48"/>
          <p:cNvSpPr txBox="1"/>
          <p:nvPr/>
        </p:nvSpPr>
        <p:spPr>
          <a:xfrm>
            <a:off x="5927304" y="70900"/>
            <a:ext cx="13249472" cy="2637259"/>
          </a:xfrm>
          <a:prstGeom prst="rect">
            <a:avLst/>
          </a:prstGeom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5400" b="1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5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Percorso di approvazione del PTM</a:t>
            </a:r>
          </a:p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5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1" name="Rettangolo 50"/>
          <p:cNvSpPr/>
          <p:nvPr/>
        </p:nvSpPr>
        <p:spPr>
          <a:xfrm>
            <a:off x="17376576" y="6065912"/>
            <a:ext cx="3096344" cy="410445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endParaRPr lang="it-IT" sz="1600" dirty="0"/>
          </a:p>
        </p:txBody>
      </p:sp>
      <p:sp>
        <p:nvSpPr>
          <p:cNvPr id="52" name="Rettangolo 51"/>
          <p:cNvSpPr/>
          <p:nvPr/>
        </p:nvSpPr>
        <p:spPr>
          <a:xfrm>
            <a:off x="17376576" y="10170368"/>
            <a:ext cx="3096344" cy="792088"/>
          </a:xfrm>
          <a:prstGeom prst="rect">
            <a:avLst/>
          </a:prstGeom>
          <a:solidFill>
            <a:srgbClr val="FFC000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3" name="CasellaDiTesto 52"/>
          <p:cNvSpPr txBox="1"/>
          <p:nvPr/>
        </p:nvSpPr>
        <p:spPr>
          <a:xfrm>
            <a:off x="17448584" y="10367228"/>
            <a:ext cx="2376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2000" b="1" dirty="0" smtClean="0">
                <a:solidFill>
                  <a:schemeClr val="tx1"/>
                </a:solidFill>
              </a:rPr>
              <a:t>febbraio 2021</a:t>
            </a:r>
            <a:endParaRPr lang="it-IT" sz="2000" b="1" dirty="0">
              <a:solidFill>
                <a:schemeClr val="tx1"/>
              </a:solidFill>
            </a:endParaRPr>
          </a:p>
        </p:txBody>
      </p:sp>
      <p:sp>
        <p:nvSpPr>
          <p:cNvPr id="54" name="Ovale 53"/>
          <p:cNvSpPr/>
          <p:nvPr/>
        </p:nvSpPr>
        <p:spPr>
          <a:xfrm>
            <a:off x="17448584" y="11250488"/>
            <a:ext cx="360040" cy="360040"/>
          </a:xfrm>
          <a:prstGeom prst="ellipse">
            <a:avLst/>
          </a:prstGeom>
          <a:solidFill>
            <a:srgbClr val="FFC000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55" name="Connettore 1 54"/>
          <p:cNvCxnSpPr/>
          <p:nvPr/>
        </p:nvCxnSpPr>
        <p:spPr>
          <a:xfrm>
            <a:off x="17736616" y="11466512"/>
            <a:ext cx="1152128" cy="0"/>
          </a:xfrm>
          <a:prstGeom prst="line">
            <a:avLst/>
          </a:prstGeom>
          <a:ln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6" name="CasellaDiTesto 55"/>
          <p:cNvSpPr txBox="1"/>
          <p:nvPr/>
        </p:nvSpPr>
        <p:spPr>
          <a:xfrm>
            <a:off x="17448584" y="6137920"/>
            <a:ext cx="302433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0" dirty="0" smtClean="0"/>
              <a:t>Espressione del parere motivato del </a:t>
            </a:r>
            <a:r>
              <a:rPr lang="it-IT" dirty="0" smtClean="0"/>
              <a:t>Comitato Urbanistico Regionale </a:t>
            </a:r>
            <a:r>
              <a:rPr lang="it-IT" b="0" dirty="0" smtClean="0"/>
              <a:t>(CUR)</a:t>
            </a:r>
            <a:endParaRPr lang="it-IT" b="0" dirty="0"/>
          </a:p>
        </p:txBody>
      </p:sp>
      <p:sp>
        <p:nvSpPr>
          <p:cNvPr id="57" name="Rettangolo 56"/>
          <p:cNvSpPr/>
          <p:nvPr/>
        </p:nvSpPr>
        <p:spPr>
          <a:xfrm>
            <a:off x="13992200" y="6065912"/>
            <a:ext cx="3096344" cy="410445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endParaRPr lang="it-IT" sz="1600" dirty="0"/>
          </a:p>
        </p:txBody>
      </p:sp>
      <p:sp>
        <p:nvSpPr>
          <p:cNvPr id="58" name="Rettangolo 57"/>
          <p:cNvSpPr/>
          <p:nvPr/>
        </p:nvSpPr>
        <p:spPr>
          <a:xfrm>
            <a:off x="13992200" y="10170368"/>
            <a:ext cx="3096344" cy="792088"/>
          </a:xfrm>
          <a:prstGeom prst="rect">
            <a:avLst/>
          </a:prstGeom>
          <a:solidFill>
            <a:srgbClr val="FFC000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9" name="CasellaDiTesto 58"/>
          <p:cNvSpPr txBox="1"/>
          <p:nvPr/>
        </p:nvSpPr>
        <p:spPr>
          <a:xfrm>
            <a:off x="14064208" y="10367228"/>
            <a:ext cx="2376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2000" dirty="0" smtClean="0">
                <a:solidFill>
                  <a:schemeClr val="tx1"/>
                </a:solidFill>
              </a:rPr>
              <a:t>ottobre</a:t>
            </a:r>
            <a:r>
              <a:rPr lang="it-IT" sz="2000" b="1" dirty="0" smtClean="0">
                <a:solidFill>
                  <a:schemeClr val="tx1"/>
                </a:solidFill>
              </a:rPr>
              <a:t> 2020</a:t>
            </a:r>
            <a:endParaRPr lang="it-IT" sz="2000" b="1" dirty="0">
              <a:solidFill>
                <a:schemeClr val="tx1"/>
              </a:solidFill>
            </a:endParaRPr>
          </a:p>
        </p:txBody>
      </p:sp>
      <p:sp>
        <p:nvSpPr>
          <p:cNvPr id="60" name="Ovale 59"/>
          <p:cNvSpPr/>
          <p:nvPr/>
        </p:nvSpPr>
        <p:spPr>
          <a:xfrm>
            <a:off x="14064208" y="11250488"/>
            <a:ext cx="360040" cy="360040"/>
          </a:xfrm>
          <a:prstGeom prst="ellipse">
            <a:avLst/>
          </a:prstGeom>
          <a:solidFill>
            <a:srgbClr val="FFC000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Connettore 1 60"/>
          <p:cNvCxnSpPr/>
          <p:nvPr/>
        </p:nvCxnSpPr>
        <p:spPr>
          <a:xfrm>
            <a:off x="14352240" y="11466512"/>
            <a:ext cx="5832648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62" name="CasellaDiTesto 61"/>
          <p:cNvSpPr txBox="1"/>
          <p:nvPr/>
        </p:nvSpPr>
        <p:spPr>
          <a:xfrm>
            <a:off x="14064208" y="6137920"/>
            <a:ext cx="30243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0" dirty="0" smtClean="0"/>
              <a:t>Adozione del </a:t>
            </a:r>
            <a:r>
              <a:rPr lang="it-IT" dirty="0" smtClean="0"/>
              <a:t>Piano </a:t>
            </a:r>
            <a:r>
              <a:rPr lang="it-IT" dirty="0" err="1" smtClean="0"/>
              <a:t>controdedotto</a:t>
            </a:r>
            <a:r>
              <a:rPr lang="it-IT" dirty="0" smtClean="0"/>
              <a:t> </a:t>
            </a:r>
            <a:r>
              <a:rPr lang="it-IT" b="0" dirty="0" smtClean="0"/>
              <a:t>in Consiglio metropolitano</a:t>
            </a:r>
            <a:endParaRPr lang="it-IT" b="0" dirty="0"/>
          </a:p>
        </p:txBody>
      </p:sp>
      <p:sp>
        <p:nvSpPr>
          <p:cNvPr id="63" name="Rettangolo 62"/>
          <p:cNvSpPr/>
          <p:nvPr/>
        </p:nvSpPr>
        <p:spPr>
          <a:xfrm>
            <a:off x="10535816" y="6065912"/>
            <a:ext cx="3096344" cy="410445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it-IT" sz="1600" dirty="0"/>
          </a:p>
        </p:txBody>
      </p:sp>
      <p:sp>
        <p:nvSpPr>
          <p:cNvPr id="64" name="Rettangolo 63"/>
          <p:cNvSpPr/>
          <p:nvPr/>
        </p:nvSpPr>
        <p:spPr>
          <a:xfrm>
            <a:off x="10535816" y="10170368"/>
            <a:ext cx="3096344" cy="792088"/>
          </a:xfrm>
          <a:prstGeom prst="rect">
            <a:avLst/>
          </a:prstGeom>
          <a:solidFill>
            <a:srgbClr val="92D05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5" name="CasellaDiTesto 64"/>
          <p:cNvSpPr txBox="1"/>
          <p:nvPr/>
        </p:nvSpPr>
        <p:spPr>
          <a:xfrm>
            <a:off x="10607824" y="10367228"/>
            <a:ext cx="2376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2000" dirty="0" smtClean="0">
                <a:solidFill>
                  <a:schemeClr val="tx1"/>
                </a:solidFill>
              </a:rPr>
              <a:t>s</a:t>
            </a:r>
            <a:r>
              <a:rPr lang="it-IT" sz="2000" b="1" dirty="0" smtClean="0">
                <a:solidFill>
                  <a:schemeClr val="tx1"/>
                </a:solidFill>
              </a:rPr>
              <a:t>ettembre 2020</a:t>
            </a:r>
            <a:endParaRPr lang="it-IT" sz="2000" b="1" dirty="0">
              <a:solidFill>
                <a:schemeClr val="tx1"/>
              </a:solidFill>
            </a:endParaRPr>
          </a:p>
        </p:txBody>
      </p:sp>
      <p:sp>
        <p:nvSpPr>
          <p:cNvPr id="66" name="Ovale 65"/>
          <p:cNvSpPr/>
          <p:nvPr/>
        </p:nvSpPr>
        <p:spPr>
          <a:xfrm>
            <a:off x="10607824" y="11178480"/>
            <a:ext cx="360040" cy="36004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8" name="CasellaDiTesto 67"/>
          <p:cNvSpPr txBox="1"/>
          <p:nvPr/>
        </p:nvSpPr>
        <p:spPr>
          <a:xfrm>
            <a:off x="10607824" y="6137920"/>
            <a:ext cx="302433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0" dirty="0" smtClean="0"/>
              <a:t>Fine del deposito e raccolta dei </a:t>
            </a:r>
            <a:r>
              <a:rPr lang="it-IT" dirty="0" smtClean="0"/>
              <a:t>contributi degli Enti </a:t>
            </a:r>
            <a:r>
              <a:rPr lang="it-IT" b="0" dirty="0" smtClean="0"/>
              <a:t>e delle osservazioni</a:t>
            </a:r>
            <a:endParaRPr lang="it-IT" b="0" dirty="0"/>
          </a:p>
        </p:txBody>
      </p:sp>
      <p:sp>
        <p:nvSpPr>
          <p:cNvPr id="69" name="Rettangolo 68"/>
          <p:cNvSpPr/>
          <p:nvPr/>
        </p:nvSpPr>
        <p:spPr>
          <a:xfrm>
            <a:off x="7079432" y="5993904"/>
            <a:ext cx="3096344" cy="410445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it-IT" sz="1600" dirty="0"/>
          </a:p>
        </p:txBody>
      </p:sp>
      <p:sp>
        <p:nvSpPr>
          <p:cNvPr id="70" name="Rettangolo 69"/>
          <p:cNvSpPr/>
          <p:nvPr/>
        </p:nvSpPr>
        <p:spPr>
          <a:xfrm>
            <a:off x="7079432" y="10098360"/>
            <a:ext cx="3096344" cy="792088"/>
          </a:xfrm>
          <a:prstGeom prst="rect">
            <a:avLst/>
          </a:prstGeom>
          <a:solidFill>
            <a:srgbClr val="92D05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1" name="CasellaDiTesto 70"/>
          <p:cNvSpPr txBox="1"/>
          <p:nvPr/>
        </p:nvSpPr>
        <p:spPr>
          <a:xfrm>
            <a:off x="7151440" y="10295220"/>
            <a:ext cx="2376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2000" dirty="0" smtClean="0">
                <a:solidFill>
                  <a:schemeClr val="tx1"/>
                </a:solidFill>
              </a:rPr>
              <a:t>giugno</a:t>
            </a:r>
            <a:r>
              <a:rPr lang="it-IT" sz="2000" b="1" dirty="0" smtClean="0">
                <a:solidFill>
                  <a:schemeClr val="tx1"/>
                </a:solidFill>
              </a:rPr>
              <a:t> 2020</a:t>
            </a:r>
            <a:endParaRPr lang="it-IT" sz="2000" b="1" dirty="0">
              <a:solidFill>
                <a:schemeClr val="tx1"/>
              </a:solidFill>
            </a:endParaRPr>
          </a:p>
        </p:txBody>
      </p:sp>
      <p:sp>
        <p:nvSpPr>
          <p:cNvPr id="72" name="Ovale 71"/>
          <p:cNvSpPr/>
          <p:nvPr/>
        </p:nvSpPr>
        <p:spPr>
          <a:xfrm>
            <a:off x="7151440" y="11178480"/>
            <a:ext cx="360040" cy="360040"/>
          </a:xfrm>
          <a:prstGeom prst="ellipse">
            <a:avLst/>
          </a:prstGeom>
          <a:ln>
            <a:solidFill>
              <a:srgbClr val="92D05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3" name="Connettore 1 72"/>
          <p:cNvCxnSpPr/>
          <p:nvPr/>
        </p:nvCxnSpPr>
        <p:spPr>
          <a:xfrm>
            <a:off x="7511480" y="11394504"/>
            <a:ext cx="5904656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74" name="CasellaDiTesto 73"/>
          <p:cNvSpPr txBox="1"/>
          <p:nvPr/>
        </p:nvSpPr>
        <p:spPr>
          <a:xfrm>
            <a:off x="7151440" y="6065912"/>
            <a:ext cx="30243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0" dirty="0" smtClean="0"/>
              <a:t>Assunzione della </a:t>
            </a:r>
            <a:r>
              <a:rPr lang="it-IT" dirty="0" smtClean="0"/>
              <a:t>proposta di Piano </a:t>
            </a:r>
            <a:r>
              <a:rPr lang="it-IT" b="0" dirty="0" smtClean="0"/>
              <a:t>e avvio della fase di deposito</a:t>
            </a:r>
            <a:endParaRPr lang="it-IT" b="0" dirty="0"/>
          </a:p>
        </p:txBody>
      </p:sp>
      <p:sp>
        <p:nvSpPr>
          <p:cNvPr id="75" name="Rettangolo 74"/>
          <p:cNvSpPr/>
          <p:nvPr/>
        </p:nvSpPr>
        <p:spPr>
          <a:xfrm>
            <a:off x="3623048" y="5993904"/>
            <a:ext cx="3096344" cy="4104456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099C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it-IT" sz="1600" dirty="0"/>
          </a:p>
        </p:txBody>
      </p:sp>
      <p:sp>
        <p:nvSpPr>
          <p:cNvPr id="76" name="Rettangolo 75"/>
          <p:cNvSpPr/>
          <p:nvPr/>
        </p:nvSpPr>
        <p:spPr>
          <a:xfrm>
            <a:off x="3623048" y="10098360"/>
            <a:ext cx="3096344" cy="792088"/>
          </a:xfrm>
          <a:prstGeom prst="rect">
            <a:avLst/>
          </a:prstGeom>
          <a:solidFill>
            <a:srgbClr val="0099CC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7" name="CasellaDiTesto 76"/>
          <p:cNvSpPr txBox="1"/>
          <p:nvPr/>
        </p:nvSpPr>
        <p:spPr>
          <a:xfrm>
            <a:off x="3695056" y="10295220"/>
            <a:ext cx="2376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2000" dirty="0" smtClean="0">
                <a:solidFill>
                  <a:schemeClr val="tx1"/>
                </a:solidFill>
              </a:rPr>
              <a:t>maggio</a:t>
            </a:r>
            <a:r>
              <a:rPr lang="it-IT" sz="2000" b="1" dirty="0" smtClean="0">
                <a:solidFill>
                  <a:schemeClr val="tx1"/>
                </a:solidFill>
              </a:rPr>
              <a:t> 2020</a:t>
            </a:r>
            <a:endParaRPr lang="it-IT" sz="2000" b="1" dirty="0">
              <a:solidFill>
                <a:schemeClr val="tx1"/>
              </a:solidFill>
            </a:endParaRPr>
          </a:p>
        </p:txBody>
      </p:sp>
      <p:sp>
        <p:nvSpPr>
          <p:cNvPr id="78" name="Ovale 77"/>
          <p:cNvSpPr/>
          <p:nvPr/>
        </p:nvSpPr>
        <p:spPr>
          <a:xfrm>
            <a:off x="3695056" y="11178480"/>
            <a:ext cx="360040" cy="360040"/>
          </a:xfrm>
          <a:prstGeom prst="ellipse">
            <a:avLst/>
          </a:prstGeom>
          <a:solidFill>
            <a:srgbClr val="0099CC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9" name="Connettore 1 78"/>
          <p:cNvCxnSpPr/>
          <p:nvPr/>
        </p:nvCxnSpPr>
        <p:spPr>
          <a:xfrm>
            <a:off x="3983088" y="11394504"/>
            <a:ext cx="2376264" cy="0"/>
          </a:xfrm>
          <a:prstGeom prst="line">
            <a:avLst/>
          </a:prstGeom>
          <a:ln>
            <a:solidFill>
              <a:srgbClr val="0099CC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0" name="CasellaDiTesto 79"/>
          <p:cNvSpPr txBox="1"/>
          <p:nvPr/>
        </p:nvSpPr>
        <p:spPr>
          <a:xfrm>
            <a:off x="3695056" y="6065912"/>
            <a:ext cx="30243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0" dirty="0" smtClean="0"/>
              <a:t>Fine della Consultazione preliminare</a:t>
            </a:r>
            <a:endParaRPr lang="it-IT" b="0" dirty="0"/>
          </a:p>
        </p:txBody>
      </p:sp>
      <p:sp>
        <p:nvSpPr>
          <p:cNvPr id="81" name="Rettangolo 80"/>
          <p:cNvSpPr/>
          <p:nvPr/>
        </p:nvSpPr>
        <p:spPr>
          <a:xfrm>
            <a:off x="310680" y="5993904"/>
            <a:ext cx="3096344" cy="4104456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099C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it-IT" sz="1600" dirty="0"/>
          </a:p>
        </p:txBody>
      </p:sp>
      <p:sp>
        <p:nvSpPr>
          <p:cNvPr id="82" name="Rettangolo 81"/>
          <p:cNvSpPr/>
          <p:nvPr/>
        </p:nvSpPr>
        <p:spPr>
          <a:xfrm>
            <a:off x="310680" y="10098360"/>
            <a:ext cx="3096344" cy="792088"/>
          </a:xfrm>
          <a:prstGeom prst="rect">
            <a:avLst/>
          </a:prstGeom>
          <a:solidFill>
            <a:srgbClr val="0099CC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3" name="CasellaDiTesto 82"/>
          <p:cNvSpPr txBox="1"/>
          <p:nvPr/>
        </p:nvSpPr>
        <p:spPr>
          <a:xfrm>
            <a:off x="382688" y="10295220"/>
            <a:ext cx="2376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2000" dirty="0" smtClean="0">
                <a:solidFill>
                  <a:schemeClr val="tx1"/>
                </a:solidFill>
              </a:rPr>
              <a:t>febbraio</a:t>
            </a:r>
            <a:r>
              <a:rPr lang="it-IT" sz="2000" b="1" dirty="0" smtClean="0">
                <a:solidFill>
                  <a:schemeClr val="tx1"/>
                </a:solidFill>
              </a:rPr>
              <a:t> 2020</a:t>
            </a:r>
            <a:endParaRPr lang="it-IT" sz="2000" b="1" dirty="0">
              <a:solidFill>
                <a:schemeClr val="tx1"/>
              </a:solidFill>
            </a:endParaRPr>
          </a:p>
        </p:txBody>
      </p:sp>
      <p:sp>
        <p:nvSpPr>
          <p:cNvPr id="84" name="Ovale 83"/>
          <p:cNvSpPr/>
          <p:nvPr/>
        </p:nvSpPr>
        <p:spPr>
          <a:xfrm>
            <a:off x="382688" y="11178480"/>
            <a:ext cx="360040" cy="360040"/>
          </a:xfrm>
          <a:prstGeom prst="ellipse">
            <a:avLst/>
          </a:prstGeom>
          <a:solidFill>
            <a:srgbClr val="0099CC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5" name="Connettore 1 84"/>
          <p:cNvCxnSpPr>
            <a:endCxn id="78" idx="2"/>
          </p:cNvCxnSpPr>
          <p:nvPr/>
        </p:nvCxnSpPr>
        <p:spPr>
          <a:xfrm flipV="1">
            <a:off x="670720" y="11358500"/>
            <a:ext cx="3024336" cy="36004"/>
          </a:xfrm>
          <a:prstGeom prst="line">
            <a:avLst/>
          </a:prstGeom>
          <a:ln>
            <a:solidFill>
              <a:srgbClr val="0099CC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6" name="CasellaDiTesto 85"/>
          <p:cNvSpPr txBox="1"/>
          <p:nvPr/>
        </p:nvSpPr>
        <p:spPr>
          <a:xfrm>
            <a:off x="382688" y="6065912"/>
            <a:ext cx="30243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Avvio della Consultazione preliminare </a:t>
            </a:r>
            <a:r>
              <a:rPr lang="it-IT" b="0" dirty="0" smtClean="0"/>
              <a:t>e del percorso partecipativo</a:t>
            </a:r>
            <a:endParaRPr lang="it-IT" b="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tm_slide16-9_testata_B.png" descr="ptm_slide16-9_testata_B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24384000" cy="3228630"/>
          </a:xfrm>
          <a:prstGeom prst="rect">
            <a:avLst/>
          </a:prstGeom>
          <a:ln w="12700">
            <a:miter lim="400000"/>
          </a:ln>
        </p:spPr>
      </p:pic>
      <p:sp useBgFill="1">
        <p:nvSpPr>
          <p:cNvPr id="49" name="CasellaDiTesto 48"/>
          <p:cNvSpPr txBox="1"/>
          <p:nvPr/>
        </p:nvSpPr>
        <p:spPr>
          <a:xfrm>
            <a:off x="5927304" y="240176"/>
            <a:ext cx="13249472" cy="2298705"/>
          </a:xfrm>
          <a:prstGeom prst="rect">
            <a:avLst/>
          </a:prstGeom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5400" b="1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5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Consultazione preliminare</a:t>
            </a:r>
          </a:p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b="0" dirty="0" smtClean="0"/>
              <a:t>Art. 44 LR n. 24/2017</a:t>
            </a:r>
            <a:endParaRPr kumimoji="0" lang="it-IT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5" name="Rettangolo 44"/>
          <p:cNvSpPr/>
          <p:nvPr/>
        </p:nvSpPr>
        <p:spPr>
          <a:xfrm>
            <a:off x="814736" y="3617640"/>
            <a:ext cx="21962440" cy="9448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smtClean="0"/>
              <a:t>SOGGETTI INVITATI AGLI INCONTRI DELLA CONSULTAZIONE PRELIMINARE</a:t>
            </a:r>
          </a:p>
          <a:p>
            <a:pPr algn="just"/>
            <a:endParaRPr lang="it-IT" dirty="0" smtClean="0"/>
          </a:p>
          <a:p>
            <a:pPr algn="just">
              <a:buFont typeface="Arial" pitchFamily="34" charset="0"/>
              <a:buChar char="•"/>
            </a:pPr>
            <a:r>
              <a:rPr lang="it-IT" b="0" dirty="0" smtClean="0"/>
              <a:t> Regione Emilia Romagna – Autorità competente per la Valutazione ambientale</a:t>
            </a:r>
          </a:p>
          <a:p>
            <a:pPr algn="just"/>
            <a:endParaRPr lang="it-IT" b="0" dirty="0" smtClean="0"/>
          </a:p>
          <a:p>
            <a:pPr algn="just">
              <a:buFont typeface="Arial" pitchFamily="34" charset="0"/>
              <a:buChar char="•"/>
            </a:pPr>
            <a:r>
              <a:rPr lang="it-IT" b="0" dirty="0" smtClean="0"/>
              <a:t> ARPAE e altri soggetti competenti in materia ambientale</a:t>
            </a:r>
          </a:p>
          <a:p>
            <a:pPr algn="just"/>
            <a:endParaRPr lang="it-IT" b="0" dirty="0" smtClean="0"/>
          </a:p>
          <a:p>
            <a:pPr algn="just"/>
            <a:r>
              <a:rPr lang="it-IT" dirty="0" smtClean="0"/>
              <a:t>ALTRI SOGGETTI COINVOLTI</a:t>
            </a:r>
          </a:p>
          <a:p>
            <a:pPr algn="just"/>
            <a:endParaRPr lang="it-IT" dirty="0" smtClean="0"/>
          </a:p>
          <a:p>
            <a:pPr algn="just">
              <a:buFont typeface="Arial" pitchFamily="34" charset="0"/>
              <a:buChar char="•"/>
            </a:pPr>
            <a:r>
              <a:rPr lang="it-IT" b="0" dirty="0" smtClean="0"/>
              <a:t> Comuni, Unioni di Comuni e Circondario imolese</a:t>
            </a:r>
          </a:p>
          <a:p>
            <a:pPr algn="just"/>
            <a:endParaRPr lang="it-IT" b="0" dirty="0" smtClean="0"/>
          </a:p>
          <a:p>
            <a:pPr algn="just">
              <a:buFont typeface="Arial" pitchFamily="34" charset="0"/>
              <a:buChar char="•"/>
            </a:pPr>
            <a:r>
              <a:rPr lang="it-IT" b="0" dirty="0" smtClean="0"/>
              <a:t> Amministrazioni dei territori confinanti (Provincia di Modena, Provincia di Ravenna, Provincia di Ferrara, Città metropolitana di Firenze, Provincia di Prato, Provincia di Pistoia, Regione </a:t>
            </a:r>
            <a:r>
              <a:rPr lang="it-IT" b="0" dirty="0" smtClean="0"/>
              <a:t>Toscana)</a:t>
            </a:r>
            <a:endParaRPr lang="it-IT" b="0" dirty="0" smtClean="0"/>
          </a:p>
          <a:p>
            <a:pPr algn="just"/>
            <a:endParaRPr lang="it-IT" b="0" dirty="0" smtClean="0"/>
          </a:p>
          <a:p>
            <a:pPr algn="just">
              <a:buFont typeface="Arial" pitchFamily="34" charset="0"/>
              <a:buChar char="•"/>
            </a:pPr>
            <a:r>
              <a:rPr lang="it-IT" b="0" dirty="0" smtClean="0"/>
              <a:t> Altri soggetti pubblici e privati portatori di interesse o di conoscenze specifiche (Tavolo delle partecipate, Consiglio di sviluppo, gestori delle reti infrastrutturali, Ordini professionali ecc)</a:t>
            </a:r>
          </a:p>
          <a:p>
            <a:pPr algn="just">
              <a:buFont typeface="Arial" pitchFamily="34" charset="0"/>
              <a:buChar char="•"/>
            </a:pPr>
            <a:endParaRPr lang="it-IT" b="0" dirty="0" smtClean="0"/>
          </a:p>
          <a:p>
            <a:pPr algn="just"/>
            <a:endParaRPr lang="it-IT" dirty="0" smtClean="0"/>
          </a:p>
          <a:p>
            <a:pPr algn="just"/>
            <a:r>
              <a:rPr lang="it-IT" dirty="0" smtClean="0"/>
              <a:t>Garante della comunicazione e della partecipazione: </a:t>
            </a:r>
            <a:r>
              <a:rPr lang="it-IT" b="0" dirty="0" smtClean="0"/>
              <a:t>dott.ssa Valeria </a:t>
            </a:r>
            <a:r>
              <a:rPr lang="it-IT" b="0" dirty="0" err="1" smtClean="0"/>
              <a:t>Restani</a:t>
            </a:r>
            <a:endParaRPr lang="it-IT" b="0" dirty="0" smtClean="0"/>
          </a:p>
          <a:p>
            <a:pPr algn="just"/>
            <a:endParaRPr lang="it-IT" dirty="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tm_slide16-9_testata_B.png" descr="ptm_slide16-9_testata_B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24384000" cy="3228630"/>
          </a:xfrm>
          <a:prstGeom prst="rect">
            <a:avLst/>
          </a:prstGeom>
          <a:ln w="12700">
            <a:miter lim="400000"/>
          </a:ln>
        </p:spPr>
      </p:pic>
      <p:sp useBgFill="1">
        <p:nvSpPr>
          <p:cNvPr id="49" name="CasellaDiTesto 48"/>
          <p:cNvSpPr txBox="1"/>
          <p:nvPr/>
        </p:nvSpPr>
        <p:spPr>
          <a:xfrm>
            <a:off x="5927304" y="240176"/>
            <a:ext cx="13249472" cy="2298705"/>
          </a:xfrm>
          <a:prstGeom prst="rect">
            <a:avLst/>
          </a:prstGeom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5400" b="1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5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Consultazione preliminare</a:t>
            </a:r>
          </a:p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b="0" dirty="0" smtClean="0"/>
              <a:t>Art. 44 LR n. 24/2017</a:t>
            </a:r>
            <a:endParaRPr kumimoji="0" lang="it-IT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5" name="Rettangolo 44"/>
          <p:cNvSpPr/>
          <p:nvPr/>
        </p:nvSpPr>
        <p:spPr>
          <a:xfrm>
            <a:off x="1606824" y="3401616"/>
            <a:ext cx="15121680" cy="10002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800" dirty="0" smtClean="0"/>
              <a:t>FORME E MODALITA’ </a:t>
            </a:r>
            <a:r>
              <a:rPr lang="it-IT" sz="2800" dirty="0" err="1" smtClean="0"/>
              <a:t>DI</a:t>
            </a:r>
            <a:r>
              <a:rPr lang="it-IT" sz="2800" dirty="0" smtClean="0"/>
              <a:t> PARTECIPAZIONE DEI SOGGETTI COINVOLTI</a:t>
            </a:r>
          </a:p>
          <a:p>
            <a:pPr algn="just"/>
            <a:endParaRPr lang="it-IT" sz="2800" b="0" dirty="0" smtClean="0"/>
          </a:p>
          <a:p>
            <a:pPr algn="just">
              <a:buFont typeface="Arial" pitchFamily="34" charset="0"/>
              <a:buChar char="•"/>
            </a:pPr>
            <a:r>
              <a:rPr lang="it-IT" sz="2800" dirty="0" smtClean="0"/>
              <a:t> Confronto tecnico con gli </a:t>
            </a:r>
            <a:r>
              <a:rPr lang="it-IT" sz="2800" dirty="0"/>
              <a:t>enti </a:t>
            </a:r>
            <a:r>
              <a:rPr lang="it-IT" sz="2800" dirty="0" smtClean="0"/>
              <a:t>partecipanti </a:t>
            </a:r>
            <a:r>
              <a:rPr lang="it-IT" sz="2800" b="0" dirty="0" smtClean="0"/>
              <a:t>(Regione, ARPAE e altri Enti ambientali) che forniscono contributi </a:t>
            </a:r>
            <a:r>
              <a:rPr lang="it-IT" sz="2800" b="0" dirty="0"/>
              <a:t>conoscitivi e valutativi e avanzano proposte in merito ai </a:t>
            </a:r>
            <a:r>
              <a:rPr lang="it-IT" sz="2800" b="0" dirty="0" smtClean="0"/>
              <a:t>contenuti illustrati </a:t>
            </a:r>
            <a:r>
              <a:rPr lang="it-IT" sz="2800" b="0" dirty="0"/>
              <a:t>e alla definizione della portata e del livello di dettaglio delle informazioni da includere </a:t>
            </a:r>
            <a:r>
              <a:rPr lang="it-IT" sz="2800" b="0" dirty="0" smtClean="0"/>
              <a:t>nel Quadro conoscitivo e nella </a:t>
            </a:r>
            <a:r>
              <a:rPr lang="it-IT" sz="2800" b="0" dirty="0" err="1" smtClean="0"/>
              <a:t>ValSAT</a:t>
            </a:r>
            <a:r>
              <a:rPr lang="it-IT" sz="2800" b="0" dirty="0" smtClean="0"/>
              <a:t>.</a:t>
            </a:r>
          </a:p>
          <a:p>
            <a:pPr algn="just"/>
            <a:endParaRPr lang="it-IT" sz="2800" b="0" dirty="0" smtClean="0"/>
          </a:p>
          <a:p>
            <a:pPr algn="just">
              <a:buFont typeface="Arial" pitchFamily="34" charset="0"/>
              <a:buChar char="•"/>
            </a:pPr>
            <a:r>
              <a:rPr lang="it-IT" sz="2800" dirty="0" smtClean="0"/>
              <a:t> Interviste</a:t>
            </a:r>
            <a:r>
              <a:rPr lang="it-IT" sz="2800" b="0" dirty="0" smtClean="0"/>
              <a:t> ai Presidenti delle Unioni, ai Sindaci dei Comuni della Città metropolitana, ai Consiglieri metropolitani e focus </a:t>
            </a:r>
            <a:r>
              <a:rPr lang="it-IT" sz="2800" b="0" dirty="0" err="1" smtClean="0"/>
              <a:t>group</a:t>
            </a:r>
            <a:r>
              <a:rPr lang="it-IT" sz="2800" b="0" dirty="0" smtClean="0"/>
              <a:t> collettivi finalizzati a portare in luce le istanze dei territori;</a:t>
            </a:r>
          </a:p>
          <a:p>
            <a:pPr algn="just">
              <a:buFont typeface="Arial" pitchFamily="34" charset="0"/>
              <a:buChar char="•"/>
            </a:pPr>
            <a:endParaRPr lang="it-IT" sz="2800" b="0" dirty="0" smtClean="0"/>
          </a:p>
          <a:p>
            <a:pPr algn="just">
              <a:buFont typeface="Arial" pitchFamily="34" charset="0"/>
              <a:buChar char="•"/>
            </a:pPr>
            <a:r>
              <a:rPr lang="it-IT" sz="2800" dirty="0" smtClean="0"/>
              <a:t> Questionario</a:t>
            </a:r>
            <a:r>
              <a:rPr lang="it-IT" sz="2800" b="0" dirty="0" smtClean="0"/>
              <a:t> ai Consiglieri comunali per intercettare soggetti o organizzazioni attive sul territorio allo scopo di coinvolgerle il più possibile nel processo partecipativo tramite tavoli di lavoro, work shop.</a:t>
            </a:r>
          </a:p>
          <a:p>
            <a:pPr algn="just"/>
            <a:endParaRPr lang="it-IT" sz="2800" b="0" dirty="0" smtClean="0"/>
          </a:p>
          <a:p>
            <a:pPr algn="just">
              <a:buFont typeface="Arial" pitchFamily="34" charset="0"/>
              <a:buChar char="•"/>
            </a:pPr>
            <a:r>
              <a:rPr lang="it-IT" sz="2800" dirty="0" smtClean="0"/>
              <a:t> Workshop tematici </a:t>
            </a:r>
            <a:r>
              <a:rPr lang="it-IT" sz="2800" b="0" dirty="0" smtClean="0"/>
              <a:t>con Amministrazioni, </a:t>
            </a:r>
            <a:r>
              <a:rPr lang="it-IT" sz="2800" b="0" dirty="0" err="1" smtClean="0"/>
              <a:t>stakeholder</a:t>
            </a:r>
            <a:r>
              <a:rPr lang="it-IT" sz="2800" b="0" dirty="0" smtClean="0"/>
              <a:t> e altri soggetti pubblici/privati con l'obiettivo di attivare il confronto tra i diversi punti di vista sulle principali questioni afferenti il PTM;</a:t>
            </a:r>
          </a:p>
          <a:p>
            <a:pPr algn="just">
              <a:buFont typeface="Arial" pitchFamily="34" charset="0"/>
              <a:buChar char="•"/>
            </a:pPr>
            <a:endParaRPr lang="it-IT" sz="2800" b="0" dirty="0" smtClean="0"/>
          </a:p>
          <a:p>
            <a:pPr algn="just">
              <a:buFont typeface="Arial" pitchFamily="34" charset="0"/>
              <a:buChar char="•"/>
            </a:pPr>
            <a:r>
              <a:rPr lang="it-IT" sz="2800" dirty="0" smtClean="0"/>
              <a:t> Evento pubblico </a:t>
            </a:r>
            <a:r>
              <a:rPr lang="it-IT" sz="2800" b="0" dirty="0" smtClean="0"/>
              <a:t>di presentazione con tempi, modalità e forme comunicative non tecniche;</a:t>
            </a:r>
          </a:p>
          <a:p>
            <a:pPr algn="just"/>
            <a:endParaRPr lang="it-IT" sz="2800" b="0" dirty="0" smtClean="0"/>
          </a:p>
          <a:p>
            <a:pPr algn="just">
              <a:buFont typeface="Arial" pitchFamily="34" charset="0"/>
              <a:buChar char="•"/>
            </a:pPr>
            <a:r>
              <a:rPr lang="it-IT" sz="2800" dirty="0" smtClean="0"/>
              <a:t> Comunicazione</a:t>
            </a:r>
            <a:r>
              <a:rPr lang="it-IT" sz="2800" b="0" dirty="0" smtClean="0"/>
              <a:t> alle Amministrazioni dei territori confinanti.</a:t>
            </a:r>
          </a:p>
          <a:p>
            <a:pPr algn="just"/>
            <a:endParaRPr lang="it-IT" sz="2800" b="0" dirty="0" smtClean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72520" y="4053061"/>
            <a:ext cx="7029450" cy="402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872520" y="8581181"/>
            <a:ext cx="6981825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CasellaDiTesto 49"/>
          <p:cNvSpPr txBox="1"/>
          <p:nvPr/>
        </p:nvSpPr>
        <p:spPr>
          <a:xfrm>
            <a:off x="670720" y="6137920"/>
            <a:ext cx="792088" cy="5068694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200" b="1" i="0" u="none" strike="noStrike" cap="none" spc="0" normalizeH="0" baseline="0" dirty="0" smtClean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indent="0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2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F</a:t>
            </a:r>
          </a:p>
          <a:p>
            <a:pPr marL="0" marR="0" indent="0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2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</a:t>
            </a:r>
          </a:p>
          <a:p>
            <a:pPr marL="0" marR="0" indent="0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2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</a:t>
            </a:r>
          </a:p>
          <a:p>
            <a:pPr marL="0" marR="0" indent="0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2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 </a:t>
            </a:r>
          </a:p>
          <a:p>
            <a:pPr marL="0" marR="0" indent="0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it-IT" dirty="0" smtClean="0">
              <a:solidFill>
                <a:schemeClr val="bg1"/>
              </a:solidFill>
            </a:endParaRPr>
          </a:p>
          <a:p>
            <a:pPr marL="0" marR="0" indent="0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2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1 </a:t>
            </a:r>
          </a:p>
          <a:p>
            <a:pPr marL="0" marR="0" indent="0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it-IT" dirty="0" smtClean="0">
              <a:solidFill>
                <a:schemeClr val="bg1"/>
              </a:solidFill>
            </a:endParaRPr>
          </a:p>
          <a:p>
            <a:pPr marL="0" marR="0" indent="0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it-IT" dirty="0" smtClean="0">
              <a:solidFill>
                <a:schemeClr val="bg1"/>
              </a:solidFill>
            </a:endParaRPr>
          </a:p>
          <a:p>
            <a:pPr marL="0" marR="0" indent="0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it-IT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F:\PIANIF-TERR\PROGETTI\PTM\CONSULTAZIONE PRELIMINARE\Foto PTMValsat\IMG_6482.jpg"/>
          <p:cNvPicPr>
            <a:picLocks noChangeAspect="1" noChangeArrowheads="1"/>
          </p:cNvPicPr>
          <p:nvPr/>
        </p:nvPicPr>
        <p:blipFill>
          <a:blip r:embed="rId2" cstate="print"/>
          <a:srcRect t="450" r="4696" b="25836"/>
          <a:stretch>
            <a:fillRect/>
          </a:stretch>
        </p:blipFill>
        <p:spPr bwMode="auto">
          <a:xfrm>
            <a:off x="0" y="0"/>
            <a:ext cx="24384000" cy="13716000"/>
          </a:xfrm>
          <a:prstGeom prst="rect">
            <a:avLst/>
          </a:prstGeom>
          <a:noFill/>
        </p:spPr>
      </p:pic>
      <p:pic>
        <p:nvPicPr>
          <p:cNvPr id="5" name="ptm_slide16-9_sipario_B.png" descr="ptm_slide16-9_sipario_B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6451"/>
            <a:ext cx="24384000" cy="1370309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CasellaDiTesto 5"/>
          <p:cNvSpPr txBox="1"/>
          <p:nvPr/>
        </p:nvSpPr>
        <p:spPr>
          <a:xfrm>
            <a:off x="10463808" y="6117597"/>
            <a:ext cx="13321480" cy="26372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algn="l"/>
            <a:r>
              <a:rPr lang="it-IT" sz="5400" dirty="0" smtClean="0">
                <a:solidFill>
                  <a:schemeClr val="bg1"/>
                </a:solidFill>
              </a:rPr>
              <a:t>Uno strumento di pianificazione </a:t>
            </a:r>
          </a:p>
          <a:p>
            <a:pPr algn="l"/>
            <a:r>
              <a:rPr lang="it-IT" sz="5400" dirty="0" smtClean="0">
                <a:solidFill>
                  <a:schemeClr val="bg1"/>
                </a:solidFill>
              </a:rPr>
              <a:t>nuovo riferito a un nuovo </a:t>
            </a:r>
          </a:p>
          <a:p>
            <a:pPr algn="l"/>
            <a:r>
              <a:rPr lang="it-IT" sz="5400" dirty="0" smtClean="0">
                <a:solidFill>
                  <a:schemeClr val="bg1"/>
                </a:solidFill>
              </a:rPr>
              <a:t>ordinamento istituzionale</a:t>
            </a:r>
            <a:endParaRPr kumimoji="0" lang="it-IT" sz="5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ulim" pitchFamily="34" charset="-127"/>
              <a:ea typeface="Gulim" pitchFamily="34" charset="-127"/>
              <a:sym typeface="Helvetica Neue"/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tm_slide16-9_testata_B.png" descr="ptm_slide16-9_testata_B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24384000" cy="32286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720" y="3401616"/>
            <a:ext cx="9865096" cy="82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tangolo 5"/>
          <p:cNvSpPr/>
          <p:nvPr/>
        </p:nvSpPr>
        <p:spPr>
          <a:xfrm>
            <a:off x="216024" y="11841068"/>
            <a:ext cx="113279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Convergenza</a:t>
            </a:r>
            <a:r>
              <a:rPr lang="it-IT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tra strategie territoriali, scelte per la mobilità, assunzione degli obiettivi per la sostenibilità ambientale, pianificazione urbanistica </a:t>
            </a:r>
            <a:endParaRPr lang="it-IT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3200112" y="3545632"/>
            <a:ext cx="95706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PSM 2.0 </a:t>
            </a:r>
          </a:p>
          <a:p>
            <a:pPr algn="l"/>
            <a:r>
              <a:rPr lang="it-IT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cornice generale delle strategie e obiettivi da territorializzare nel PTM </a:t>
            </a:r>
            <a:endParaRPr lang="it-IT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 t="19151" b="8384"/>
          <a:stretch>
            <a:fillRect/>
          </a:stretch>
        </p:blipFill>
        <p:spPr bwMode="auto">
          <a:xfrm>
            <a:off x="13416136" y="11466512"/>
            <a:ext cx="6836203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272120" y="6567869"/>
            <a:ext cx="6745870" cy="413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tangolo 9"/>
          <p:cNvSpPr/>
          <p:nvPr/>
        </p:nvSpPr>
        <p:spPr>
          <a:xfrm>
            <a:off x="13272120" y="5345832"/>
            <a:ext cx="10801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PUMS </a:t>
            </a:r>
          </a:p>
          <a:p>
            <a:pPr algn="l"/>
            <a:r>
              <a:rPr lang="it-IT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Raccordo tra politiche della mobilità e politiche territoriali</a:t>
            </a:r>
            <a:endParaRPr lang="it-IT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13200112" y="10686618"/>
            <a:ext cx="10801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Carta di Bologna per l’ambiente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tm_slide16-9_testata_B.png" descr="ptm_slide16-9_testata_B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24384000" cy="322863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t="11614"/>
          <a:stretch>
            <a:fillRect/>
          </a:stretch>
        </p:blipFill>
        <p:spPr bwMode="auto">
          <a:xfrm>
            <a:off x="2110879" y="3971336"/>
            <a:ext cx="7752315" cy="9439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629005" y="3473623"/>
            <a:ext cx="8572107" cy="9563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b="95645"/>
          <a:stretch>
            <a:fillRect/>
          </a:stretch>
        </p:blipFill>
        <p:spPr bwMode="auto">
          <a:xfrm>
            <a:off x="2182888" y="3401616"/>
            <a:ext cx="720080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PIANIF-TERR\PROGETTI\PTM\CONSULTAZIONE PRELIMINARE\Foto PTMValsat\IMG_8016.jpg"/>
          <p:cNvPicPr>
            <a:picLocks noChangeAspect="1" noChangeArrowheads="1"/>
          </p:cNvPicPr>
          <p:nvPr/>
        </p:nvPicPr>
        <p:blipFill>
          <a:blip r:embed="rId2" cstate="print"/>
          <a:srcRect b="25003"/>
          <a:stretch>
            <a:fillRect/>
          </a:stretch>
        </p:blipFill>
        <p:spPr bwMode="auto">
          <a:xfrm>
            <a:off x="0" y="0"/>
            <a:ext cx="24384000" cy="13716000"/>
          </a:xfrm>
          <a:prstGeom prst="rect">
            <a:avLst/>
          </a:prstGeom>
          <a:noFill/>
        </p:spPr>
      </p:pic>
      <p:pic>
        <p:nvPicPr>
          <p:cNvPr id="5" name="ptm_slide16-9_sipario_B.png" descr="ptm_slide16-9_sipario_B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6451"/>
            <a:ext cx="24384000" cy="1370309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CasellaDiTesto 5"/>
          <p:cNvSpPr txBox="1"/>
          <p:nvPr/>
        </p:nvSpPr>
        <p:spPr>
          <a:xfrm>
            <a:off x="10463808" y="6948593"/>
            <a:ext cx="13105456" cy="9752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algn="l"/>
            <a:r>
              <a:rPr lang="it-IT" sz="5400" dirty="0" smtClean="0">
                <a:solidFill>
                  <a:schemeClr val="bg1"/>
                </a:solidFill>
              </a:rPr>
              <a:t>La nuova Legge Urbanistica Regionale</a:t>
            </a:r>
            <a:endParaRPr kumimoji="0" lang="it-IT" sz="5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ulim" pitchFamily="34" charset="-127"/>
              <a:ea typeface="Gulim" pitchFamily="34" charset="-127"/>
              <a:sym typeface="Helvetica Neue"/>
            </a:endParaRP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tm_slide16-9_testata_B.png" descr="ptm_slide16-9_testata_B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24384000" cy="3228630"/>
          </a:xfrm>
          <a:prstGeom prst="rect">
            <a:avLst/>
          </a:prstGeom>
          <a:ln w="12700">
            <a:miter lim="400000"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12" y="3545632"/>
            <a:ext cx="12238336" cy="9505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848184" y="3473624"/>
            <a:ext cx="8822035" cy="99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PIANIF-TERR\PROGETTI\PTM\CONSULTAZIONE PRELIMINARE\foto PTM\Foto Quadro Conoscitivo PTM\SicurezzaTerritoriale1.jpg"/>
          <p:cNvPicPr>
            <a:picLocks noChangeAspect="1" noChangeArrowheads="1"/>
          </p:cNvPicPr>
          <p:nvPr/>
        </p:nvPicPr>
        <p:blipFill>
          <a:blip r:embed="rId2" cstate="print"/>
          <a:srcRect t="15664"/>
          <a:stretch>
            <a:fillRect/>
          </a:stretch>
        </p:blipFill>
        <p:spPr bwMode="auto">
          <a:xfrm>
            <a:off x="0" y="0"/>
            <a:ext cx="24384000" cy="13716000"/>
          </a:xfrm>
          <a:prstGeom prst="rect">
            <a:avLst/>
          </a:prstGeom>
          <a:noFill/>
        </p:spPr>
      </p:pic>
      <p:pic>
        <p:nvPicPr>
          <p:cNvPr id="5" name="ptm_slide16-9_sipario_B.png" descr="ptm_slide16-9_sipario_B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6451"/>
            <a:ext cx="24384000" cy="1370309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CasellaDiTesto 5"/>
          <p:cNvSpPr txBox="1"/>
          <p:nvPr/>
        </p:nvSpPr>
        <p:spPr>
          <a:xfrm>
            <a:off x="10463808" y="6948593"/>
            <a:ext cx="13105456" cy="9752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algn="l"/>
            <a:r>
              <a:rPr lang="it-IT" sz="5400" dirty="0" smtClean="0">
                <a:solidFill>
                  <a:schemeClr val="bg1"/>
                </a:solidFill>
              </a:rPr>
              <a:t>Rigenerazione e resilienza</a:t>
            </a:r>
            <a:endParaRPr kumimoji="0" lang="it-IT" sz="5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ulim" pitchFamily="34" charset="-127"/>
              <a:ea typeface="Gulim" pitchFamily="34" charset="-127"/>
              <a:sym typeface="Helvetica Neue"/>
            </a:endParaRP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tm_slide16-9_testata_B.png" descr="ptm_slide16-9_testata_B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24384000" cy="3228630"/>
          </a:xfrm>
          <a:prstGeom prst="rect">
            <a:avLst/>
          </a:prstGeom>
          <a:ln w="12700">
            <a:miter lim="400000"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89553" y="3545632"/>
            <a:ext cx="5338751" cy="69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16210" y="3473624"/>
            <a:ext cx="8553054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576376" y="9090248"/>
            <a:ext cx="7413326" cy="3749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/>
          <a:srcRect b="24590"/>
          <a:stretch>
            <a:fillRect/>
          </a:stretch>
        </p:blipFill>
        <p:spPr bwMode="auto">
          <a:xfrm>
            <a:off x="742450" y="9018240"/>
            <a:ext cx="7705134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9443" y="3473624"/>
            <a:ext cx="854495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PIANIF-TERR\PROGETTI\PTM\CONSULTAZIONE PRELIMINARE\foto PTM\Foto Quadro Conoscitivo PTM\Profilo Demografico.jpg"/>
          <p:cNvPicPr>
            <a:picLocks noChangeAspect="1" noChangeArrowheads="1"/>
          </p:cNvPicPr>
          <p:nvPr/>
        </p:nvPicPr>
        <p:blipFill>
          <a:blip r:embed="rId2" cstate="print"/>
          <a:srcRect t="1673" b="13613"/>
          <a:stretch>
            <a:fillRect/>
          </a:stretch>
        </p:blipFill>
        <p:spPr bwMode="auto">
          <a:xfrm>
            <a:off x="0" y="0"/>
            <a:ext cx="24384000" cy="13716000"/>
          </a:xfrm>
          <a:prstGeom prst="rect">
            <a:avLst/>
          </a:prstGeom>
          <a:noFill/>
        </p:spPr>
      </p:pic>
      <p:pic>
        <p:nvPicPr>
          <p:cNvPr id="5" name="ptm_slide16-9_sipario_B.png" descr="ptm_slide16-9_sipario_B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6451"/>
            <a:ext cx="24384000" cy="1370309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CasellaDiTesto 5"/>
          <p:cNvSpPr txBox="1"/>
          <p:nvPr/>
        </p:nvSpPr>
        <p:spPr>
          <a:xfrm>
            <a:off x="10463808" y="6533095"/>
            <a:ext cx="13105456" cy="18062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algn="l"/>
            <a:r>
              <a:rPr lang="it-IT" sz="5400" dirty="0" smtClean="0">
                <a:solidFill>
                  <a:schemeClr val="bg1"/>
                </a:solidFill>
              </a:rPr>
              <a:t>Bologna metropoli composita e a misura d’uomo</a:t>
            </a:r>
            <a:endParaRPr kumimoji="0" lang="it-IT" sz="5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ulim" pitchFamily="34" charset="-127"/>
              <a:ea typeface="Gulim" pitchFamily="34" charset="-127"/>
              <a:sym typeface="Helvetica Neue"/>
            </a:endParaRP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752</TotalTime>
  <Words>410</Words>
  <Application>Microsoft Office PowerPoint</Application>
  <PresentationFormat>Personalizzato</PresentationFormat>
  <Paragraphs>74</Paragraphs>
  <Slides>17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5" baseType="lpstr">
      <vt:lpstr>Arial</vt:lpstr>
      <vt:lpstr>Gulim</vt:lpstr>
      <vt:lpstr>Helvetica Light</vt:lpstr>
      <vt:lpstr>Helvetica Neue</vt:lpstr>
      <vt:lpstr>Helvetica Neue Light</vt:lpstr>
      <vt:lpstr>Helvetica Neue Medium</vt:lpstr>
      <vt:lpstr>Helvetica Neue Thin</vt:lpstr>
      <vt:lpstr>White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Mariagrazia Ricci</dc:creator>
  <cp:lastModifiedBy>Mariagrazia Ricci</cp:lastModifiedBy>
  <cp:revision>46</cp:revision>
  <dcterms:modified xsi:type="dcterms:W3CDTF">2020-03-04T05:14:58Z</dcterms:modified>
</cp:coreProperties>
</file>