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86" r:id="rId5"/>
    <p:sldMasterId id="2147483652" r:id="rId6"/>
    <p:sldMasterId id="2147483799" r:id="rId7"/>
    <p:sldMasterId id="2147483802" r:id="rId8"/>
  </p:sldMasterIdLst>
  <p:notesMasterIdLst>
    <p:notesMasterId r:id="rId43"/>
  </p:notesMasterIdLst>
  <p:sldIdLst>
    <p:sldId id="289" r:id="rId9"/>
    <p:sldId id="349" r:id="rId10"/>
    <p:sldId id="357" r:id="rId11"/>
    <p:sldId id="360" r:id="rId12"/>
    <p:sldId id="305" r:id="rId13"/>
    <p:sldId id="363" r:id="rId14"/>
    <p:sldId id="358" r:id="rId15"/>
    <p:sldId id="361" r:id="rId16"/>
    <p:sldId id="362" r:id="rId17"/>
    <p:sldId id="359" r:id="rId18"/>
    <p:sldId id="370" r:id="rId19"/>
    <p:sldId id="364" r:id="rId20"/>
    <p:sldId id="365" r:id="rId21"/>
    <p:sldId id="366" r:id="rId22"/>
    <p:sldId id="367" r:id="rId23"/>
    <p:sldId id="368" r:id="rId24"/>
    <p:sldId id="352" r:id="rId25"/>
    <p:sldId id="354" r:id="rId26"/>
    <p:sldId id="356" r:id="rId27"/>
    <p:sldId id="355" r:id="rId28"/>
    <p:sldId id="369" r:id="rId29"/>
    <p:sldId id="338" r:id="rId30"/>
    <p:sldId id="340" r:id="rId31"/>
    <p:sldId id="375" r:id="rId32"/>
    <p:sldId id="372" r:id="rId33"/>
    <p:sldId id="373" r:id="rId34"/>
    <p:sldId id="374" r:id="rId35"/>
    <p:sldId id="376" r:id="rId36"/>
    <p:sldId id="377" r:id="rId37"/>
    <p:sldId id="378" r:id="rId38"/>
    <p:sldId id="379" r:id="rId39"/>
    <p:sldId id="380" r:id="rId40"/>
    <p:sldId id="381" r:id="rId41"/>
    <p:sldId id="294" r:id="rId42"/>
  </p:sldIdLst>
  <p:sldSz cx="9144000" cy="6858000" type="screen4x3"/>
  <p:notesSz cx="6797675" cy="9872663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000"/>
    <a:srgbClr val="FC4F20"/>
    <a:srgbClr val="0000C0"/>
    <a:srgbClr val="0C34B4"/>
    <a:srgbClr val="D2D308"/>
    <a:srgbClr val="DCE763"/>
    <a:srgbClr val="FF3300"/>
    <a:srgbClr val="FFB81D"/>
    <a:srgbClr val="FFC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9751AB-15D8-49C6-85CD-0F19851B8669}" v="29" dt="2018-05-07T13:49:25.1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05" autoAdjust="0"/>
  </p:normalViewPr>
  <p:slideViewPr>
    <p:cSldViewPr snapToGrid="0" snapToObjects="1">
      <p:cViewPr varScale="1">
        <p:scale>
          <a:sx n="80" d="100"/>
          <a:sy n="80" d="100"/>
        </p:scale>
        <p:origin x="965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ppacena Andrea" userId="62630a97-81e7-44e7-8dc3-e5b2661dbe58" providerId="ADAL" clId="{829751AB-15D8-49C6-85CD-0F19851B8669}"/>
    <pc:docChg chg="undo modSld">
      <pc:chgData name="Pappacena Andrea" userId="62630a97-81e7-44e7-8dc3-e5b2661dbe58" providerId="ADAL" clId="{829751AB-15D8-49C6-85CD-0F19851B8669}" dt="2018-05-07T13:49:25.161" v="28" actId="14100"/>
      <pc:docMkLst>
        <pc:docMk/>
      </pc:docMkLst>
      <pc:sldChg chg="modSp">
        <pc:chgData name="Pappacena Andrea" userId="62630a97-81e7-44e7-8dc3-e5b2661dbe58" providerId="ADAL" clId="{829751AB-15D8-49C6-85CD-0F19851B8669}" dt="2018-05-07T13:49:25.161" v="28" actId="14100"/>
        <pc:sldMkLst>
          <pc:docMk/>
          <pc:sldMk cId="4052570371" sldId="352"/>
        </pc:sldMkLst>
        <pc:spChg chg="mod">
          <ac:chgData name="Pappacena Andrea" userId="62630a97-81e7-44e7-8dc3-e5b2661dbe58" providerId="ADAL" clId="{829751AB-15D8-49C6-85CD-0F19851B8669}" dt="2018-05-07T13:49:25.161" v="28" actId="14100"/>
          <ac:spMkLst>
            <pc:docMk/>
            <pc:sldMk cId="4052570371" sldId="352"/>
            <ac:spMk id="10" creationId="{00000000-0000-0000-0000-000000000000}"/>
          </ac:spMkLst>
        </pc:spChg>
        <pc:spChg chg="mod">
          <ac:chgData name="Pappacena Andrea" userId="62630a97-81e7-44e7-8dc3-e5b2661dbe58" providerId="ADAL" clId="{829751AB-15D8-49C6-85CD-0F19851B8669}" dt="2018-05-07T13:49:12.847" v="24" actId="14100"/>
          <ac:spMkLst>
            <pc:docMk/>
            <pc:sldMk cId="4052570371" sldId="352"/>
            <ac:spMk id="11" creationId="{00000000-0000-0000-0000-000000000000}"/>
          </ac:spMkLst>
        </pc:spChg>
      </pc:sldChg>
      <pc:sldChg chg="modSp">
        <pc:chgData name="Pappacena Andrea" userId="62630a97-81e7-44e7-8dc3-e5b2661dbe58" providerId="ADAL" clId="{829751AB-15D8-49C6-85CD-0F19851B8669}" dt="2018-05-07T13:48:51.731" v="22" actId="20577"/>
        <pc:sldMkLst>
          <pc:docMk/>
          <pc:sldMk cId="1885155358" sldId="365"/>
        </pc:sldMkLst>
        <pc:spChg chg="mod">
          <ac:chgData name="Pappacena Andrea" userId="62630a97-81e7-44e7-8dc3-e5b2661dbe58" providerId="ADAL" clId="{829751AB-15D8-49C6-85CD-0F19851B8669}" dt="2018-05-07T13:42:27.644" v="21" actId="20577"/>
          <ac:spMkLst>
            <pc:docMk/>
            <pc:sldMk cId="1885155358" sldId="365"/>
            <ac:spMk id="11" creationId="{CB84AACA-B8B1-4098-BBA5-95635F18D3C6}"/>
          </ac:spMkLst>
        </pc:spChg>
        <pc:spChg chg="mod">
          <ac:chgData name="Pappacena Andrea" userId="62630a97-81e7-44e7-8dc3-e5b2661dbe58" providerId="ADAL" clId="{829751AB-15D8-49C6-85CD-0F19851B8669}" dt="2018-05-07T13:48:51.731" v="22" actId="20577"/>
          <ac:spMkLst>
            <pc:docMk/>
            <pc:sldMk cId="1885155358" sldId="365"/>
            <ac:spMk id="18" creationId="{596645A8-2E41-4101-8CFE-379107D88B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1867AF-FC82-4AE3-B6CB-792F5A595B57}" type="datetime1">
              <a:rPr lang="it-IT" altLang="it-IT"/>
              <a:pPr/>
              <a:t>21/05/2018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7A6613-77FB-4AD4-A0BA-3C7F5B7FA3B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40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4098" y="1713975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0"/>
          </p:nvPr>
        </p:nvSpPr>
        <p:spPr>
          <a:xfrm>
            <a:off x="174098" y="2833166"/>
            <a:ext cx="8229600" cy="20605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 marL="13716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4pPr>
            <a:lvl5pPr marL="18288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6551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8798" y="2561698"/>
            <a:ext cx="8585202" cy="1470025"/>
          </a:xfrm>
          <a:prstGeom prst="rect">
            <a:avLst/>
          </a:prstGeom>
        </p:spPr>
        <p:txBody>
          <a:bodyPr/>
          <a:lstStyle>
            <a:lvl1pPr algn="l">
              <a:defRPr sz="42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8798" y="3191935"/>
            <a:ext cx="12429069" cy="17526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13"/>
          </p:nvPr>
        </p:nvSpPr>
        <p:spPr>
          <a:xfrm>
            <a:off x="558799" y="3945471"/>
            <a:ext cx="9008534" cy="5413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latin typeface="Arial"/>
                <a:cs typeface="Arial"/>
              </a:defRPr>
            </a:lvl1pPr>
            <a:lvl2pPr marL="457200" indent="0">
              <a:buFontTx/>
              <a:buNone/>
              <a:defRPr sz="1600">
                <a:latin typeface="Arial"/>
                <a:cs typeface="Arial"/>
              </a:defRPr>
            </a:lvl2pPr>
            <a:lvl3pPr marL="914400" indent="0">
              <a:buFontTx/>
              <a:buNone/>
              <a:defRPr sz="1600">
                <a:latin typeface="Arial"/>
                <a:cs typeface="Arial"/>
              </a:defRPr>
            </a:lvl3pPr>
            <a:lvl4pPr marL="1371600" indent="0">
              <a:buFontTx/>
              <a:buNone/>
              <a:defRPr sz="1600">
                <a:latin typeface="Arial"/>
                <a:cs typeface="Arial"/>
              </a:defRPr>
            </a:lvl4pPr>
            <a:lvl5pPr marL="1828800" indent="0">
              <a:buFontTx/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</a:t>
            </a:r>
            <a:r>
              <a:rPr lang="it-IT" dirty="0" err="1"/>
              <a:t>schem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271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SFONDO1_format PPT_4.3_P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8"/>
          <p:cNvSpPr txBox="1">
            <a:spLocks noChangeArrowheads="1"/>
          </p:cNvSpPr>
          <p:nvPr/>
        </p:nvSpPr>
        <p:spPr bwMode="auto">
          <a:xfrm>
            <a:off x="323850" y="6308725"/>
            <a:ext cx="155257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 Fesr 2014-2020</a:t>
            </a:r>
          </a:p>
        </p:txBody>
      </p:sp>
      <p:sp>
        <p:nvSpPr>
          <p:cNvPr id="7" name="Rettangolo 9"/>
          <p:cNvSpPr>
            <a:spLocks noChangeArrowheads="1"/>
          </p:cNvSpPr>
          <p:nvPr/>
        </p:nvSpPr>
        <p:spPr bwMode="auto">
          <a:xfrm>
            <a:off x="3495675" y="6308725"/>
            <a:ext cx="25892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www.regione.emilia-romagna.it/fesr</a:t>
            </a:r>
          </a:p>
        </p:txBody>
      </p:sp>
      <p:sp>
        <p:nvSpPr>
          <p:cNvPr id="8" name="Rettangolo 10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altLang="it-IT" sz="1800">
              <a:solidFill>
                <a:prstClr val="black"/>
              </a:solidFill>
            </a:endParaRPr>
          </a:p>
        </p:txBody>
      </p:sp>
      <p:sp>
        <p:nvSpPr>
          <p:cNvPr id="9" name="직사각형 18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0" name="직사각형 19"/>
          <p:cNvSpPr/>
          <p:nvPr/>
        </p:nvSpPr>
        <p:spPr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1" name="Rettangolo 14"/>
          <p:cNvSpPr>
            <a:spLocks noChangeArrowheads="1"/>
          </p:cNvSpPr>
          <p:nvPr/>
        </p:nvSpPr>
        <p:spPr bwMode="auto">
          <a:xfrm>
            <a:off x="8459788" y="63087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E2A923-79E7-4BD2-B01F-D4A6901A0A29}" type="slidenum"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eaLnBrk="1" hangingPunct="1"/>
              <a:t>‹N›</a:t>
            </a:fld>
            <a:endParaRPr lang="it-IT" altLang="it-IT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prstGeom prst="rect">
            <a:avLst/>
          </a:prstGeom>
        </p:spPr>
        <p:txBody>
          <a:bodyPr vert="horz"/>
          <a:lstStyle>
            <a:lvl1pPr>
              <a:defRPr sz="24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457200" y="1083733"/>
            <a:ext cx="8229600" cy="497893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>
                <a:latin typeface="Arial"/>
                <a:cs typeface="Arial"/>
              </a:defRPr>
            </a:lvl1pPr>
            <a:lvl2pPr marL="457200" indent="0">
              <a:buFontTx/>
              <a:buNone/>
              <a:defRPr sz="1800">
                <a:latin typeface="Arial"/>
                <a:cs typeface="Arial"/>
              </a:defRPr>
            </a:lvl2pPr>
            <a:lvl3pPr marL="914400" indent="0">
              <a:buFontTx/>
              <a:buNone/>
              <a:defRPr sz="1800">
                <a:latin typeface="Arial"/>
                <a:cs typeface="Arial"/>
              </a:defRPr>
            </a:lvl3pPr>
            <a:lvl4pPr marL="1371600" indent="0">
              <a:buFontTx/>
              <a:buNone/>
              <a:defRPr sz="1800">
                <a:latin typeface="Arial"/>
                <a:cs typeface="Arial"/>
              </a:defRPr>
            </a:lvl4pPr>
            <a:lvl5pPr marL="1828800" indent="0">
              <a:buFontTx/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8877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4098" y="1713975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0"/>
          </p:nvPr>
        </p:nvSpPr>
        <p:spPr>
          <a:xfrm>
            <a:off x="174098" y="2833166"/>
            <a:ext cx="8229600" cy="20605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2pPr>
            <a:lvl3pPr marL="9144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 marL="13716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4pPr>
            <a:lvl5pPr marL="1828800" indent="0">
              <a:buFontTx/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1604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4" descr="SFONDO2_format PPT_#14058F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175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직선 연결선 13"/>
          <p:cNvCxnSpPr/>
          <p:nvPr/>
        </p:nvCxnSpPr>
        <p:spPr>
          <a:xfrm>
            <a:off x="2873375" y="2609850"/>
            <a:ext cx="0" cy="70802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575175" y="2609850"/>
            <a:ext cx="0" cy="70802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6284913" y="2609850"/>
            <a:ext cx="0" cy="70802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7989888" y="2609850"/>
            <a:ext cx="0" cy="70802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1168400" y="2609850"/>
            <a:ext cx="0" cy="70802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32"/>
          <p:cNvCxnSpPr/>
          <p:nvPr/>
        </p:nvCxnSpPr>
        <p:spPr>
          <a:xfrm>
            <a:off x="179396" y="2895600"/>
            <a:ext cx="8785225" cy="0"/>
          </a:xfrm>
          <a:prstGeom prst="line">
            <a:avLst/>
          </a:prstGeom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85000">
                  <a:schemeClr val="tx1">
                    <a:lumMod val="50000"/>
                    <a:lumOff val="50000"/>
                  </a:schemeClr>
                </a:gs>
                <a:gs pos="15000">
                  <a:schemeClr val="tx1">
                    <a:lumMod val="50000"/>
                    <a:lumOff val="50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타원 33"/>
          <p:cNvSpPr/>
          <p:nvPr/>
        </p:nvSpPr>
        <p:spPr>
          <a:xfrm>
            <a:off x="1114425" y="2906713"/>
            <a:ext cx="107950" cy="107950"/>
          </a:xfrm>
          <a:prstGeom prst="ellipse">
            <a:avLst/>
          </a:prstGeom>
          <a:solidFill>
            <a:srgbClr val="D00C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>
              <a:solidFill>
                <a:srgbClr val="FFFFFF"/>
              </a:solidFill>
              <a:latin typeface="Arial" pitchFamily="34" charset="0"/>
              <a:ea typeface="맑은 고딕" pitchFamily="34" charset="-127"/>
            </a:endParaRPr>
          </a:p>
        </p:txBody>
      </p:sp>
      <p:sp>
        <p:nvSpPr>
          <p:cNvPr id="32" name="타원 34"/>
          <p:cNvSpPr/>
          <p:nvPr/>
        </p:nvSpPr>
        <p:spPr>
          <a:xfrm>
            <a:off x="2819400" y="2906713"/>
            <a:ext cx="107950" cy="107950"/>
          </a:xfrm>
          <a:prstGeom prst="ellipse">
            <a:avLst/>
          </a:prstGeom>
          <a:solidFill>
            <a:srgbClr val="D00C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>
              <a:solidFill>
                <a:srgbClr val="FFFFFF"/>
              </a:solidFill>
              <a:latin typeface="Arial" pitchFamily="34" charset="0"/>
              <a:ea typeface="맑은 고딕" pitchFamily="34" charset="-127"/>
            </a:endParaRPr>
          </a:p>
        </p:txBody>
      </p:sp>
      <p:sp>
        <p:nvSpPr>
          <p:cNvPr id="33" name="타원 35"/>
          <p:cNvSpPr/>
          <p:nvPr/>
        </p:nvSpPr>
        <p:spPr>
          <a:xfrm>
            <a:off x="4519613" y="2906713"/>
            <a:ext cx="109537" cy="107950"/>
          </a:xfrm>
          <a:prstGeom prst="ellipse">
            <a:avLst/>
          </a:prstGeom>
          <a:solidFill>
            <a:srgbClr val="D00C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>
              <a:solidFill>
                <a:srgbClr val="FFFFFF"/>
              </a:solidFill>
              <a:latin typeface="Arial" pitchFamily="34" charset="0"/>
              <a:ea typeface="맑은 고딕" pitchFamily="34" charset="-127"/>
            </a:endParaRPr>
          </a:p>
        </p:txBody>
      </p:sp>
      <p:sp>
        <p:nvSpPr>
          <p:cNvPr id="34" name="타원 36"/>
          <p:cNvSpPr/>
          <p:nvPr/>
        </p:nvSpPr>
        <p:spPr>
          <a:xfrm>
            <a:off x="6230938" y="2906713"/>
            <a:ext cx="107950" cy="107950"/>
          </a:xfrm>
          <a:prstGeom prst="ellipse">
            <a:avLst/>
          </a:prstGeom>
          <a:solidFill>
            <a:srgbClr val="D00C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>
              <a:solidFill>
                <a:srgbClr val="FFFFFF"/>
              </a:solidFill>
              <a:latin typeface="Arial" pitchFamily="34" charset="0"/>
              <a:ea typeface="맑은 고딕" pitchFamily="34" charset="-127"/>
            </a:endParaRPr>
          </a:p>
        </p:txBody>
      </p:sp>
      <p:sp>
        <p:nvSpPr>
          <p:cNvPr id="35" name="타원 37"/>
          <p:cNvSpPr/>
          <p:nvPr/>
        </p:nvSpPr>
        <p:spPr>
          <a:xfrm>
            <a:off x="7935913" y="2906713"/>
            <a:ext cx="107950" cy="107950"/>
          </a:xfrm>
          <a:prstGeom prst="ellipse">
            <a:avLst/>
          </a:prstGeom>
          <a:solidFill>
            <a:srgbClr val="D00C0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>
              <a:solidFill>
                <a:srgbClr val="FFFFFF"/>
              </a:solidFill>
              <a:latin typeface="Arial" pitchFamily="34" charset="0"/>
              <a:ea typeface="맑은 고딕" pitchFamily="34" charset="-127"/>
            </a:endParaRPr>
          </a:p>
        </p:txBody>
      </p: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323850" y="6308725"/>
            <a:ext cx="155257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latin typeface="Arial" pitchFamily="34" charset="0"/>
                <a:cs typeface="Arial" pitchFamily="34" charset="0"/>
              </a:rPr>
              <a:t>Por Fesr 2014-2020</a:t>
            </a:r>
          </a:p>
        </p:txBody>
      </p:sp>
      <p:sp>
        <p:nvSpPr>
          <p:cNvPr id="37" name="Rettangolo 36"/>
          <p:cNvSpPr>
            <a:spLocks noChangeArrowheads="1"/>
          </p:cNvSpPr>
          <p:nvPr/>
        </p:nvSpPr>
        <p:spPr bwMode="auto">
          <a:xfrm>
            <a:off x="3495675" y="6308725"/>
            <a:ext cx="25892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latin typeface="Arial" pitchFamily="34" charset="0"/>
                <a:cs typeface="Arial" pitchFamily="34" charset="0"/>
              </a:rPr>
              <a:t>www.regione.emilia-romagna.it/fesr</a:t>
            </a:r>
          </a:p>
        </p:txBody>
      </p:sp>
      <p:sp>
        <p:nvSpPr>
          <p:cNvPr id="38" name="Rettangolo 37"/>
          <p:cNvSpPr>
            <a:spLocks noChangeArrowheads="1"/>
          </p:cNvSpPr>
          <p:nvPr/>
        </p:nvSpPr>
        <p:spPr bwMode="auto">
          <a:xfrm>
            <a:off x="8459788" y="63087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BFA03E4-60A8-4FC6-97D0-F67397A9424F}" type="slidenum">
              <a:rPr lang="it-IT" altLang="it-IT" sz="1200">
                <a:latin typeface="Arial" pitchFamily="34" charset="0"/>
                <a:cs typeface="Arial" pitchFamily="34" charset="0"/>
              </a:rPr>
              <a:pPr eaLnBrk="1" hangingPunct="1"/>
              <a:t>‹N›</a:t>
            </a:fld>
            <a:endParaRPr lang="it-IT" altLang="it-I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467545" y="2312869"/>
            <a:ext cx="1400867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1400" b="1" i="0" kern="12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r>
              <a:rPr lang="it-IT" altLang="ko-KR"/>
              <a:t>Fare clic per modificare lo stile del titolo</a:t>
            </a:r>
            <a:endParaRPr lang="ko-KR" altLang="en-US" dirty="0"/>
          </a:p>
        </p:txBody>
      </p:sp>
      <p:sp>
        <p:nvSpPr>
          <p:cNvPr id="20" name="텍스트 개체 틀 9"/>
          <p:cNvSpPr>
            <a:spLocks noGrp="1"/>
          </p:cNvSpPr>
          <p:nvPr>
            <p:ph type="body" sz="quarter" idx="11"/>
          </p:nvPr>
        </p:nvSpPr>
        <p:spPr>
          <a:xfrm>
            <a:off x="2173081" y="2312869"/>
            <a:ext cx="1400867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1400" b="1" i="0" kern="12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  <a:lvl2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1" name="텍스트 개체 틀 9"/>
          <p:cNvSpPr>
            <a:spLocks noGrp="1"/>
          </p:cNvSpPr>
          <p:nvPr>
            <p:ph type="body" sz="quarter" idx="12"/>
          </p:nvPr>
        </p:nvSpPr>
        <p:spPr>
          <a:xfrm>
            <a:off x="3878616" y="2312869"/>
            <a:ext cx="1400867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1400" b="1" i="0" kern="12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  <a:lvl2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2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5584153" y="2312869"/>
            <a:ext cx="1400867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1400" b="1" i="0" kern="12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  <a:lvl2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3" name="텍스트 개체 틀 9"/>
          <p:cNvSpPr>
            <a:spLocks noGrp="1"/>
          </p:cNvSpPr>
          <p:nvPr>
            <p:ph type="body" sz="quarter" idx="14"/>
          </p:nvPr>
        </p:nvSpPr>
        <p:spPr>
          <a:xfrm>
            <a:off x="7289689" y="2312869"/>
            <a:ext cx="1400867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1400" b="1" i="0" kern="12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  <a:lvl2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2pPr>
            <a:lvl3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3pPr>
            <a:lvl4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4pPr>
            <a:lvl5pPr marL="0" marR="0" indent="0" algn="ctr" defTabSz="914332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4" name="텍스트 개체 틀 4"/>
          <p:cNvSpPr>
            <a:spLocks noGrp="1"/>
          </p:cNvSpPr>
          <p:nvPr>
            <p:ph type="body" sz="quarter" idx="18"/>
          </p:nvPr>
        </p:nvSpPr>
        <p:spPr>
          <a:xfrm>
            <a:off x="621093" y="3355935"/>
            <a:ext cx="1093768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88894" indent="-88894" algn="ctr">
              <a:buFont typeface="Tahoma" pitchFamily="34" charset="0"/>
              <a:buNone/>
              <a:defRPr lang="ko-KR" altLang="en-US" sz="1200" b="0" i="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5" name="텍스트 개체 틀 4"/>
          <p:cNvSpPr>
            <a:spLocks noGrp="1"/>
          </p:cNvSpPr>
          <p:nvPr>
            <p:ph type="body" sz="quarter" idx="19"/>
          </p:nvPr>
        </p:nvSpPr>
        <p:spPr>
          <a:xfrm>
            <a:off x="2326629" y="3355935"/>
            <a:ext cx="1093768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88894" indent="-88894" algn="ctr">
              <a:buFont typeface="Tahoma" pitchFamily="34" charset="0"/>
              <a:buNone/>
              <a:defRPr lang="ko-KR" altLang="en-US" sz="1200" b="0" i="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6" name="텍스트 개체 틀 4"/>
          <p:cNvSpPr>
            <a:spLocks noGrp="1"/>
          </p:cNvSpPr>
          <p:nvPr>
            <p:ph type="body" sz="quarter" idx="20"/>
          </p:nvPr>
        </p:nvSpPr>
        <p:spPr>
          <a:xfrm>
            <a:off x="4032165" y="3355935"/>
            <a:ext cx="1093768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88894" indent="-88894" algn="ctr">
              <a:buFont typeface="Tahoma" pitchFamily="34" charset="0"/>
              <a:buNone/>
              <a:defRPr lang="ko-KR" altLang="en-US" sz="1200" b="0" i="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7" name="텍스트 개체 틀 4"/>
          <p:cNvSpPr>
            <a:spLocks noGrp="1"/>
          </p:cNvSpPr>
          <p:nvPr>
            <p:ph type="body" sz="quarter" idx="21"/>
          </p:nvPr>
        </p:nvSpPr>
        <p:spPr>
          <a:xfrm>
            <a:off x="5737701" y="3355935"/>
            <a:ext cx="1093768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88894" indent="-88894" algn="ctr">
              <a:buFont typeface="Tahoma" pitchFamily="34" charset="0"/>
              <a:buNone/>
              <a:defRPr lang="ko-KR" altLang="en-US" sz="1200" b="0" i="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8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7443235" y="3355935"/>
            <a:ext cx="1093768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88894" indent="-88894" algn="ctr">
              <a:buFont typeface="Tahoma" pitchFamily="34" charset="0"/>
              <a:buNone/>
              <a:defRPr lang="ko-KR" altLang="en-US" sz="1200" b="0" i="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  <p:sp>
        <p:nvSpPr>
          <p:cNvPr id="29" name="텍스트 개체 틀 2"/>
          <p:cNvSpPr>
            <a:spLocks noGrp="1"/>
          </p:cNvSpPr>
          <p:nvPr>
            <p:ph type="body" sz="quarter" idx="16"/>
          </p:nvPr>
        </p:nvSpPr>
        <p:spPr>
          <a:xfrm>
            <a:off x="467550" y="1043444"/>
            <a:ext cx="4104450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342874" indent="-342874" algn="l">
              <a:buNone/>
              <a:defRPr lang="ko-KR" altLang="en-US" sz="2400" b="1" i="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it-IT" altLang="ko-KR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6037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SFONDO1_format PPT_4.3_P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8"/>
          <p:cNvSpPr txBox="1">
            <a:spLocks noChangeArrowheads="1"/>
          </p:cNvSpPr>
          <p:nvPr/>
        </p:nvSpPr>
        <p:spPr bwMode="auto">
          <a:xfrm>
            <a:off x="323850" y="6308725"/>
            <a:ext cx="155257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 Fesr 2014-2020</a:t>
            </a:r>
          </a:p>
        </p:txBody>
      </p:sp>
      <p:sp>
        <p:nvSpPr>
          <p:cNvPr id="7" name="Rettangolo 9"/>
          <p:cNvSpPr>
            <a:spLocks noChangeArrowheads="1"/>
          </p:cNvSpPr>
          <p:nvPr/>
        </p:nvSpPr>
        <p:spPr bwMode="auto">
          <a:xfrm>
            <a:off x="3495675" y="6308725"/>
            <a:ext cx="25892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www.regione.emilia-romagna.it/fesr</a:t>
            </a:r>
          </a:p>
        </p:txBody>
      </p:sp>
      <p:sp>
        <p:nvSpPr>
          <p:cNvPr id="8" name="Rettangolo 10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altLang="it-IT" sz="1800">
              <a:solidFill>
                <a:prstClr val="black"/>
              </a:solidFill>
            </a:endParaRPr>
          </a:p>
        </p:txBody>
      </p:sp>
      <p:sp>
        <p:nvSpPr>
          <p:cNvPr id="9" name="직사각형 18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0" name="직사각형 19"/>
          <p:cNvSpPr/>
          <p:nvPr/>
        </p:nvSpPr>
        <p:spPr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1" name="Rettangolo 14"/>
          <p:cNvSpPr>
            <a:spLocks noChangeArrowheads="1"/>
          </p:cNvSpPr>
          <p:nvPr/>
        </p:nvSpPr>
        <p:spPr bwMode="auto">
          <a:xfrm>
            <a:off x="8459788" y="63087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E2A923-79E7-4BD2-B01F-D4A6901A0A29}" type="slidenum"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eaLnBrk="1" hangingPunct="1"/>
              <a:t>‹N›</a:t>
            </a:fld>
            <a:endParaRPr lang="it-IT" altLang="it-IT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prstGeom prst="rect">
            <a:avLst/>
          </a:prstGeom>
        </p:spPr>
        <p:txBody>
          <a:bodyPr vert="horz"/>
          <a:lstStyle>
            <a:lvl1pPr>
              <a:defRPr sz="24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457200" y="1083733"/>
            <a:ext cx="8229600" cy="497893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>
                <a:latin typeface="Arial"/>
                <a:cs typeface="Arial"/>
              </a:defRPr>
            </a:lvl1pPr>
            <a:lvl2pPr marL="457200" indent="0">
              <a:buFontTx/>
              <a:buNone/>
              <a:defRPr sz="1800">
                <a:latin typeface="Arial"/>
                <a:cs typeface="Arial"/>
              </a:defRPr>
            </a:lvl2pPr>
            <a:lvl3pPr marL="914400" indent="0">
              <a:buFontTx/>
              <a:buNone/>
              <a:defRPr sz="1800">
                <a:latin typeface="Arial"/>
                <a:cs typeface="Arial"/>
              </a:defRPr>
            </a:lvl3pPr>
            <a:lvl4pPr marL="1371600" indent="0">
              <a:buFontTx/>
              <a:buNone/>
              <a:defRPr sz="1800">
                <a:latin typeface="Arial"/>
                <a:cs typeface="Arial"/>
              </a:defRPr>
            </a:lvl4pPr>
            <a:lvl5pPr marL="1828800" indent="0">
              <a:buFontTx/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5665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Template semplificato_PPT_4.3_Por_piedin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0425"/>
            <a:ext cx="9144001" cy="9175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35963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4000"/>
              </a:lnSpc>
              <a:defRPr sz="5000">
                <a:solidFill>
                  <a:srgbClr val="D50A30"/>
                </a:solidFill>
                <a:latin typeface="Calibri"/>
                <a:cs typeface="Calibri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349250" y="5949798"/>
            <a:ext cx="8443913" cy="0"/>
          </a:xfrm>
          <a:prstGeom prst="line">
            <a:avLst/>
          </a:prstGeom>
          <a:ln w="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>
            <a:spLocks noChangeArrowheads="1"/>
          </p:cNvSpPr>
          <p:nvPr userDrawn="1"/>
        </p:nvSpPr>
        <p:spPr bwMode="auto">
          <a:xfrm>
            <a:off x="8521569" y="6308725"/>
            <a:ext cx="3770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BF62DAD6-95DC-7341-A8B0-5F1AFA90A9A5}" type="slidenum">
              <a:rPr lang="it-IT" sz="1000">
                <a:latin typeface="Calibri"/>
                <a:ea typeface="Arial" charset="0"/>
                <a:cs typeface="Calibri"/>
              </a:rPr>
              <a:pPr algn="r">
                <a:defRPr/>
              </a:pPr>
              <a:t>‹N›</a:t>
            </a:fld>
            <a:endParaRPr lang="it-IT" sz="1000" dirty="0">
              <a:latin typeface="Calibri"/>
              <a:ea typeface="Arial" charset="0"/>
              <a:cs typeface="Calibri"/>
            </a:endParaRPr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0"/>
          </p:nvPr>
        </p:nvSpPr>
        <p:spPr>
          <a:xfrm>
            <a:off x="457629" y="1579563"/>
            <a:ext cx="8335534" cy="409562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2612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8798" y="2561698"/>
            <a:ext cx="8585202" cy="1470025"/>
          </a:xfrm>
          <a:prstGeom prst="rect">
            <a:avLst/>
          </a:prstGeom>
        </p:spPr>
        <p:txBody>
          <a:bodyPr/>
          <a:lstStyle>
            <a:lvl1pPr algn="l">
              <a:defRPr sz="42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8798" y="3191935"/>
            <a:ext cx="12429069" cy="17526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quarter" idx="13"/>
          </p:nvPr>
        </p:nvSpPr>
        <p:spPr>
          <a:xfrm>
            <a:off x="558799" y="3945471"/>
            <a:ext cx="9008534" cy="5413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latin typeface="Arial"/>
                <a:cs typeface="Arial"/>
              </a:defRPr>
            </a:lvl1pPr>
            <a:lvl2pPr marL="457200" indent="0">
              <a:buFontTx/>
              <a:buNone/>
              <a:defRPr sz="1600">
                <a:latin typeface="Arial"/>
                <a:cs typeface="Arial"/>
              </a:defRPr>
            </a:lvl2pPr>
            <a:lvl3pPr marL="914400" indent="0">
              <a:buFontTx/>
              <a:buNone/>
              <a:defRPr sz="1600">
                <a:latin typeface="Arial"/>
                <a:cs typeface="Arial"/>
              </a:defRPr>
            </a:lvl3pPr>
            <a:lvl4pPr marL="1371600" indent="0">
              <a:buFontTx/>
              <a:buNone/>
              <a:defRPr sz="1600">
                <a:latin typeface="Arial"/>
                <a:cs typeface="Arial"/>
              </a:defRPr>
            </a:lvl4pPr>
            <a:lvl5pPr marL="1828800" indent="0">
              <a:buFontTx/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</a:t>
            </a:r>
            <a:r>
              <a:rPr lang="it-IT" dirty="0" err="1"/>
              <a:t>schem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72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SFONDO1_format PPT_4.3_P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8"/>
          <p:cNvSpPr txBox="1">
            <a:spLocks noChangeArrowheads="1"/>
          </p:cNvSpPr>
          <p:nvPr/>
        </p:nvSpPr>
        <p:spPr bwMode="auto">
          <a:xfrm>
            <a:off x="323850" y="6308725"/>
            <a:ext cx="155257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latin typeface="Arial" pitchFamily="34" charset="0"/>
                <a:cs typeface="Arial" pitchFamily="34" charset="0"/>
              </a:rPr>
              <a:t>Por Fesr 2014-2020</a:t>
            </a:r>
          </a:p>
        </p:txBody>
      </p:sp>
      <p:sp>
        <p:nvSpPr>
          <p:cNvPr id="7" name="Rettangolo 9"/>
          <p:cNvSpPr>
            <a:spLocks noChangeArrowheads="1"/>
          </p:cNvSpPr>
          <p:nvPr/>
        </p:nvSpPr>
        <p:spPr bwMode="auto">
          <a:xfrm>
            <a:off x="3495675" y="6308725"/>
            <a:ext cx="25892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latin typeface="Arial" pitchFamily="34" charset="0"/>
                <a:cs typeface="Arial" pitchFamily="34" charset="0"/>
              </a:rPr>
              <a:t>www.regione.emilia-romagna.it/fesr</a:t>
            </a:r>
          </a:p>
        </p:txBody>
      </p:sp>
      <p:sp>
        <p:nvSpPr>
          <p:cNvPr id="8" name="Rettangolo 10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9" name="직사각형 18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0" name="직사각형 19"/>
          <p:cNvSpPr/>
          <p:nvPr/>
        </p:nvSpPr>
        <p:spPr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1" name="Rettangolo 14"/>
          <p:cNvSpPr>
            <a:spLocks noChangeArrowheads="1"/>
          </p:cNvSpPr>
          <p:nvPr/>
        </p:nvSpPr>
        <p:spPr bwMode="auto">
          <a:xfrm>
            <a:off x="8459788" y="63087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E2A923-79E7-4BD2-B01F-D4A6901A0A29}" type="slidenum">
              <a:rPr lang="it-IT" altLang="it-IT" sz="1200">
                <a:latin typeface="Arial" pitchFamily="34" charset="0"/>
                <a:cs typeface="Arial" pitchFamily="34" charset="0"/>
              </a:rPr>
              <a:pPr eaLnBrk="1" hangingPunct="1"/>
              <a:t>‹N›</a:t>
            </a:fld>
            <a:endParaRPr lang="it-IT" altLang="it-IT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prstGeom prst="rect">
            <a:avLst/>
          </a:prstGeom>
        </p:spPr>
        <p:txBody>
          <a:bodyPr vert="horz"/>
          <a:lstStyle>
            <a:lvl1pPr>
              <a:defRPr sz="24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457200" y="1083733"/>
            <a:ext cx="8229600" cy="497893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>
                <a:latin typeface="Arial"/>
                <a:cs typeface="Arial"/>
              </a:defRPr>
            </a:lvl1pPr>
            <a:lvl2pPr marL="457200" indent="0">
              <a:buFontTx/>
              <a:buNone/>
              <a:defRPr sz="1800">
                <a:latin typeface="Arial"/>
                <a:cs typeface="Arial"/>
              </a:defRPr>
            </a:lvl2pPr>
            <a:lvl3pPr marL="914400" indent="0">
              <a:buFontTx/>
              <a:buNone/>
              <a:defRPr sz="1800">
                <a:latin typeface="Arial"/>
                <a:cs typeface="Arial"/>
              </a:defRPr>
            </a:lvl3pPr>
            <a:lvl4pPr marL="1371600" indent="0">
              <a:buFontTx/>
              <a:buNone/>
              <a:defRPr sz="1800">
                <a:latin typeface="Arial"/>
                <a:cs typeface="Arial"/>
              </a:defRPr>
            </a:lvl4pPr>
            <a:lvl5pPr marL="1828800" indent="0">
              <a:buFontTx/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09074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prstGeom prst="rect">
            <a:avLst/>
          </a:prstGeom>
        </p:spPr>
        <p:txBody>
          <a:bodyPr vert="horz"/>
          <a:lstStyle>
            <a:lvl1pPr>
              <a:defRPr sz="24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457200" y="1083733"/>
            <a:ext cx="8229600" cy="4978930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7429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2pPr>
            <a:lvl3pPr marL="12001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3pPr>
            <a:lvl4pPr marL="16573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4pPr>
            <a:lvl5pPr marL="21145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1214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6" descr="SFONDO1_format PPT_4.3_P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8"/>
          <p:cNvSpPr txBox="1">
            <a:spLocks noChangeArrowheads="1"/>
          </p:cNvSpPr>
          <p:nvPr/>
        </p:nvSpPr>
        <p:spPr bwMode="auto">
          <a:xfrm>
            <a:off x="323850" y="6308725"/>
            <a:ext cx="155257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 Fesr 2014-2020</a:t>
            </a:r>
          </a:p>
        </p:txBody>
      </p:sp>
      <p:sp>
        <p:nvSpPr>
          <p:cNvPr id="7" name="Rettangolo 9"/>
          <p:cNvSpPr>
            <a:spLocks noChangeArrowheads="1"/>
          </p:cNvSpPr>
          <p:nvPr/>
        </p:nvSpPr>
        <p:spPr bwMode="auto">
          <a:xfrm>
            <a:off x="3495675" y="6308725"/>
            <a:ext cx="25892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www.regione.emilia-romagna.it/fesr</a:t>
            </a:r>
          </a:p>
        </p:txBody>
      </p:sp>
      <p:sp>
        <p:nvSpPr>
          <p:cNvPr id="8" name="Rettangolo 10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altLang="it-IT" sz="1800">
              <a:solidFill>
                <a:prstClr val="black"/>
              </a:solidFill>
            </a:endParaRPr>
          </a:p>
        </p:txBody>
      </p:sp>
      <p:sp>
        <p:nvSpPr>
          <p:cNvPr id="9" name="직사각형 18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0" name="직사각형 19"/>
          <p:cNvSpPr/>
          <p:nvPr/>
        </p:nvSpPr>
        <p:spPr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1" name="Rettangolo 14"/>
          <p:cNvSpPr>
            <a:spLocks noChangeArrowheads="1"/>
          </p:cNvSpPr>
          <p:nvPr/>
        </p:nvSpPr>
        <p:spPr bwMode="auto">
          <a:xfrm>
            <a:off x="8459788" y="63087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E2A923-79E7-4BD2-B01F-D4A6901A0A29}" type="slidenum"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eaLnBrk="1" hangingPunct="1"/>
              <a:t>‹N›</a:t>
            </a:fld>
            <a:endParaRPr lang="it-IT" altLang="it-IT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prstGeom prst="rect">
            <a:avLst/>
          </a:prstGeom>
        </p:spPr>
        <p:txBody>
          <a:bodyPr vert="horz"/>
          <a:lstStyle>
            <a:lvl1pPr>
              <a:defRPr sz="24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457200" y="1083733"/>
            <a:ext cx="8229600" cy="497893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>
                <a:latin typeface="Arial"/>
                <a:cs typeface="Arial"/>
              </a:defRPr>
            </a:lvl1pPr>
            <a:lvl2pPr marL="457200" indent="0">
              <a:buFontTx/>
              <a:buNone/>
              <a:defRPr sz="1800">
                <a:latin typeface="Arial"/>
                <a:cs typeface="Arial"/>
              </a:defRPr>
            </a:lvl2pPr>
            <a:lvl3pPr marL="914400" indent="0">
              <a:buFontTx/>
              <a:buNone/>
              <a:defRPr sz="1800">
                <a:latin typeface="Arial"/>
                <a:cs typeface="Arial"/>
              </a:defRPr>
            </a:lvl3pPr>
            <a:lvl4pPr marL="1371600" indent="0">
              <a:buFontTx/>
              <a:buNone/>
              <a:defRPr sz="1800">
                <a:latin typeface="Arial"/>
                <a:cs typeface="Arial"/>
              </a:defRPr>
            </a:lvl4pPr>
            <a:lvl5pPr marL="1828800" indent="0">
              <a:buFontTx/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9293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prstGeom prst="rect">
            <a:avLst/>
          </a:prstGeom>
        </p:spPr>
        <p:txBody>
          <a:bodyPr vert="horz"/>
          <a:lstStyle>
            <a:lvl1pPr>
              <a:defRPr sz="2400" b="1"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testo 4"/>
          <p:cNvSpPr>
            <a:spLocks noGrp="1"/>
          </p:cNvSpPr>
          <p:nvPr>
            <p:ph type="body" sz="quarter" idx="11"/>
          </p:nvPr>
        </p:nvSpPr>
        <p:spPr>
          <a:xfrm>
            <a:off x="457200" y="1083733"/>
            <a:ext cx="8229600" cy="4978930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1pPr>
            <a:lvl2pPr marL="7429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2pPr>
            <a:lvl3pPr marL="12001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3pPr>
            <a:lvl4pPr marL="16573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4pPr>
            <a:lvl5pPr marL="2114550" indent="-285750">
              <a:buClr>
                <a:srgbClr val="DD0000"/>
              </a:buClr>
              <a:buSzPct val="100000"/>
              <a:buFont typeface="Arial"/>
              <a:buChar char="•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01598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4"/>
          <p:cNvSpPr/>
          <p:nvPr/>
        </p:nvSpPr>
        <p:spPr>
          <a:xfrm>
            <a:off x="250825" y="1660525"/>
            <a:ext cx="1152525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Arial" pitchFamily="34" charset="0"/>
              <a:ea typeface="맑은 고딕" pitchFamily="34" charset="-127"/>
            </a:endParaRPr>
          </a:p>
        </p:txBody>
      </p:sp>
      <p:pic>
        <p:nvPicPr>
          <p:cNvPr id="1027" name="Immagine 3" descr="COVER_format PPT_4.#14058F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805" r:id="rId3"/>
    <p:sldLayoutId id="2147483807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3" descr="SFONDO2_format PPT_#14058F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QUADRATO_copertina interna_format PPT_4.3_P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527300"/>
            <a:ext cx="360045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1" descr="SFONDO1_format PPT_#14058F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CasellaDiTesto 8"/>
          <p:cNvSpPr txBox="1">
            <a:spLocks noChangeArrowheads="1"/>
          </p:cNvSpPr>
          <p:nvPr/>
        </p:nvSpPr>
        <p:spPr bwMode="auto">
          <a:xfrm>
            <a:off x="323850" y="6308725"/>
            <a:ext cx="155257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latin typeface="Arial" pitchFamily="34" charset="0"/>
                <a:cs typeface="Arial" pitchFamily="34" charset="0"/>
              </a:rPr>
              <a:t>Por Fesr 2014-2020</a:t>
            </a:r>
          </a:p>
        </p:txBody>
      </p:sp>
      <p:sp>
        <p:nvSpPr>
          <p:cNvPr id="6151" name="Rettangolo 9"/>
          <p:cNvSpPr>
            <a:spLocks noChangeArrowheads="1"/>
          </p:cNvSpPr>
          <p:nvPr/>
        </p:nvSpPr>
        <p:spPr bwMode="auto">
          <a:xfrm>
            <a:off x="3495675" y="6308725"/>
            <a:ext cx="25892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latin typeface="Arial" pitchFamily="34" charset="0"/>
                <a:cs typeface="Arial" pitchFamily="34" charset="0"/>
              </a:rPr>
              <a:t>www.regione.emilia-romagna.it/fesr</a:t>
            </a:r>
          </a:p>
        </p:txBody>
      </p:sp>
      <p:sp>
        <p:nvSpPr>
          <p:cNvPr id="6152" name="Rettangolo 10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3" name="직사각형 18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4" name="직사각형 19"/>
          <p:cNvSpPr/>
          <p:nvPr/>
        </p:nvSpPr>
        <p:spPr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6155" name="Rettangolo 14"/>
          <p:cNvSpPr>
            <a:spLocks noChangeArrowheads="1"/>
          </p:cNvSpPr>
          <p:nvPr/>
        </p:nvSpPr>
        <p:spPr bwMode="auto">
          <a:xfrm>
            <a:off x="8459788" y="63087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2708241-B84C-4B45-9462-50C961541271}" type="slidenum">
              <a:rPr lang="it-IT" altLang="it-IT" sz="1200">
                <a:latin typeface="Arial" pitchFamily="34" charset="0"/>
                <a:cs typeface="Arial" pitchFamily="34" charset="0"/>
              </a:rPr>
              <a:pPr eaLnBrk="1" hangingPunct="1"/>
              <a:t>‹N›</a:t>
            </a:fld>
            <a:endParaRPr lang="it-IT" altLang="it-IT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6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11" descr="SFONDO1_format PPT_#14058F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CasellaDiTesto 8"/>
          <p:cNvSpPr txBox="1">
            <a:spLocks noChangeArrowheads="1"/>
          </p:cNvSpPr>
          <p:nvPr/>
        </p:nvSpPr>
        <p:spPr bwMode="auto">
          <a:xfrm>
            <a:off x="323850" y="6308725"/>
            <a:ext cx="155257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 Fesr 2014-2020</a:t>
            </a:r>
          </a:p>
        </p:txBody>
      </p:sp>
      <p:sp>
        <p:nvSpPr>
          <p:cNvPr id="6151" name="Rettangolo 9"/>
          <p:cNvSpPr>
            <a:spLocks noChangeArrowheads="1"/>
          </p:cNvSpPr>
          <p:nvPr/>
        </p:nvSpPr>
        <p:spPr bwMode="auto">
          <a:xfrm>
            <a:off x="3495675" y="6308725"/>
            <a:ext cx="25892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653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www.regione.emilia-romagna.it/fesr</a:t>
            </a:r>
          </a:p>
        </p:txBody>
      </p:sp>
      <p:sp>
        <p:nvSpPr>
          <p:cNvPr id="6152" name="Rettangolo 10"/>
          <p:cNvSpPr>
            <a:spLocks noChangeArrowheads="1"/>
          </p:cNvSpPr>
          <p:nvPr/>
        </p:nvSpPr>
        <p:spPr bwMode="auto">
          <a:xfrm>
            <a:off x="430688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it-IT" altLang="it-IT" sz="1800">
              <a:solidFill>
                <a:prstClr val="black"/>
              </a:solidFill>
            </a:endParaRPr>
          </a:p>
        </p:txBody>
      </p:sp>
      <p:sp>
        <p:nvSpPr>
          <p:cNvPr id="13" name="직사각형 18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14" name="직사각형 19"/>
          <p:cNvSpPr/>
          <p:nvPr/>
        </p:nvSpPr>
        <p:spPr>
          <a:xfrm>
            <a:off x="1871663" y="0"/>
            <a:ext cx="5400675" cy="142875"/>
          </a:xfrm>
          <a:prstGeom prst="rect">
            <a:avLst/>
          </a:prstGeom>
          <a:solidFill>
            <a:srgbClr val="D00C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ko-KR" altLang="en-US" sz="1800">
              <a:solidFill>
                <a:srgbClr val="FFFFFF"/>
              </a:solidFill>
              <a:latin typeface="Tahoma" pitchFamily="34" charset="0"/>
              <a:ea typeface="맑은 고딕" pitchFamily="34" charset="-127"/>
            </a:endParaRPr>
          </a:p>
        </p:txBody>
      </p:sp>
      <p:sp>
        <p:nvSpPr>
          <p:cNvPr id="6155" name="Rettangolo 14"/>
          <p:cNvSpPr>
            <a:spLocks noChangeArrowheads="1"/>
          </p:cNvSpPr>
          <p:nvPr/>
        </p:nvSpPr>
        <p:spPr bwMode="auto">
          <a:xfrm>
            <a:off x="8459788" y="6308725"/>
            <a:ext cx="415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2708241-B84C-4B45-9462-50C961541271}" type="slidenum">
              <a:rPr lang="it-IT" altLang="it-IT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eaLnBrk="1" hangingPunct="1"/>
              <a:t>‹N›</a:t>
            </a:fld>
            <a:endParaRPr lang="it-IT" altLang="it-IT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67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magine 3" descr="SFONDO2_format PPT_#14058F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magine 4" descr="QUADRATO_copertina interna_format PPT_4.3_Po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527300"/>
            <a:ext cx="360045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79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fesr.regione.emilia-romagna.it/opportunita/2018/investimentiproduttivi" TargetMode="Externa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 bwMode="auto">
          <a:xfrm>
            <a:off x="174625" y="1131793"/>
            <a:ext cx="8795028" cy="40847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alt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BANDO PER IL SOSTEGNO DEGLI INVESTIMENTI PRODUTTIVI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sz="quarter" idx="10"/>
          </p:nvPr>
        </p:nvSpPr>
        <p:spPr bwMode="auto">
          <a:xfrm>
            <a:off x="174624" y="3483210"/>
            <a:ext cx="8969376" cy="158587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POR FESR 2014-2020, REGIONE EMILIA-ROMAGNA</a:t>
            </a:r>
          </a:p>
          <a:p>
            <a:pPr eaLnBrk="1" hangingPunct="1"/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AZIONE 3.1.1</a:t>
            </a:r>
          </a:p>
          <a:p>
            <a:pPr eaLnBrk="1" hangingPunct="1"/>
            <a:endParaRPr lang="en-US" altLang="ko-KR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altLang="ko-KR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altLang="ko-KR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endParaRPr lang="en-US" altLang="ko-KR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TIPOLOGIA E MISURA DEL CONTRIBUTO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341A8E9-D52A-419D-91DF-9758960B9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18225"/>
              </p:ext>
            </p:extLst>
          </p:nvPr>
        </p:nvGraphicFramePr>
        <p:xfrm>
          <a:off x="152400" y="895588"/>
          <a:ext cx="8820149" cy="517567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735372">
                  <a:extLst>
                    <a:ext uri="{9D8B030D-6E8A-4147-A177-3AD203B41FA5}">
                      <a16:colId xmlns:a16="http://schemas.microsoft.com/office/drawing/2014/main" val="4035456645"/>
                    </a:ext>
                  </a:extLst>
                </a:gridCol>
                <a:gridCol w="2084777">
                  <a:extLst>
                    <a:ext uri="{9D8B030D-6E8A-4147-A177-3AD203B41FA5}">
                      <a16:colId xmlns:a16="http://schemas.microsoft.com/office/drawing/2014/main" val="536595442"/>
                    </a:ext>
                  </a:extLst>
                </a:gridCol>
              </a:tblGrid>
              <a:tr h="36042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Arial Narrow" panose="020B0606020202030204" pitchFamily="34" charset="0"/>
                        </a:rPr>
                        <a:t>TIPOLOGIA INVESTIMENTO</a:t>
                      </a:r>
                      <a:endParaRPr lang="it-IT" sz="2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 Narrow" panose="020B0606020202030204" pitchFamily="34" charset="0"/>
                        </a:rPr>
                        <a:t>MISURA PERCENTUALE DI CONTRIBUTO SULLA SPESA AMMESSA</a:t>
                      </a:r>
                      <a:endParaRPr lang="it-IT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1177940"/>
                  </a:ext>
                </a:extLst>
              </a:tr>
              <a:tr h="62181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 Narrow" panose="020B0606020202030204" pitchFamily="34" charset="0"/>
                        </a:rPr>
                        <a:t>Progetti di investimento senza applicazione di </a:t>
                      </a:r>
                      <a:r>
                        <a:rPr lang="it-IT" sz="1800" dirty="0" err="1">
                          <a:effectLst/>
                          <a:latin typeface="Arial Narrow" panose="020B0606020202030204" pitchFamily="34" charset="0"/>
                        </a:rPr>
                        <a:t>premialità</a:t>
                      </a:r>
                      <a:endParaRPr lang="it-IT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  <a:latin typeface="Arial Narrow" panose="020B0606020202030204" pitchFamily="34" charset="0"/>
                        </a:rPr>
                        <a:t>20%</a:t>
                      </a:r>
                      <a:endParaRPr lang="it-IT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3388201"/>
                  </a:ext>
                </a:extLst>
              </a:tr>
              <a:tr h="1243632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 Narrow" panose="020B0606020202030204" pitchFamily="34" charset="0"/>
                        </a:rPr>
                        <a:t>Progetti di investimento con ricaduta positiva sull’occupazione e/o proposti da imprese femminili e/o giovanili e/o con rating di legalità</a:t>
                      </a:r>
                      <a:endParaRPr lang="it-IT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  <a:latin typeface="Arial Narrow" panose="020B0606020202030204" pitchFamily="34" charset="0"/>
                        </a:rPr>
                        <a:t>25%</a:t>
                      </a:r>
                      <a:endParaRPr lang="it-IT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3938238"/>
                  </a:ext>
                </a:extLst>
              </a:tr>
              <a:tr h="932725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 Narrow" panose="020B0606020202030204" pitchFamily="34" charset="0"/>
                        </a:rPr>
                        <a:t>Progetti di investimento proposti da imprese localizzate in aree montane o in aree 107.3. c.</a:t>
                      </a:r>
                      <a:endParaRPr lang="it-IT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  <a:latin typeface="Arial Narrow" panose="020B0606020202030204" pitchFamily="34" charset="0"/>
                        </a:rPr>
                        <a:t>30%</a:t>
                      </a:r>
                      <a:endParaRPr lang="it-IT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2112252"/>
                  </a:ext>
                </a:extLst>
              </a:tr>
              <a:tr h="1554542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 Narrow" panose="020B0606020202030204" pitchFamily="34" charset="0"/>
                        </a:rPr>
                        <a:t>Progetti di investimento con ricaduta positiva sull’occupazione e/o proposti da imprese femminili e/o giovanili e/o con rating di legalità e localizzati in aree montane o in aree 107.3.c</a:t>
                      </a:r>
                      <a:endParaRPr lang="it-IT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effectLst/>
                          <a:latin typeface="Arial Narrow" panose="020B0606020202030204" pitchFamily="34" charset="0"/>
                        </a:rPr>
                        <a:t>35%</a:t>
                      </a:r>
                      <a:endParaRPr lang="it-IT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485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647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RISORSE FINANZIARIE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D78C15-6679-42A8-A116-3AC8D35BBC40}"/>
              </a:ext>
            </a:extLst>
          </p:cNvPr>
          <p:cNvSpPr txBox="1"/>
          <p:nvPr/>
        </p:nvSpPr>
        <p:spPr>
          <a:xfrm>
            <a:off x="3305176" y="829348"/>
            <a:ext cx="2533649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RISORSE PER CONTRIBUTI A FONDO PERDUTO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F2F0BCA9-3CFD-4B7A-8D27-F07479773EAB}"/>
              </a:ext>
            </a:extLst>
          </p:cNvPr>
          <p:cNvSpPr/>
          <p:nvPr/>
        </p:nvSpPr>
        <p:spPr>
          <a:xfrm>
            <a:off x="171455" y="1708607"/>
            <a:ext cx="1447796" cy="5374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>
                <a:solidFill>
                  <a:schemeClr val="dk1"/>
                </a:solidFill>
              </a:rPr>
              <a:t>ANNO 2018</a:t>
            </a:r>
          </a:p>
          <a:p>
            <a:pPr algn="ctr"/>
            <a:r>
              <a:rPr lang="it-IT" sz="1400" b="1" dirty="0">
                <a:solidFill>
                  <a:schemeClr val="dk1"/>
                </a:solidFill>
              </a:rPr>
              <a:t>€ 14.780.824,00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834F4BC4-A91F-46D6-B70D-97D688F6000A}"/>
              </a:ext>
            </a:extLst>
          </p:cNvPr>
          <p:cNvSpPr/>
          <p:nvPr/>
        </p:nvSpPr>
        <p:spPr>
          <a:xfrm>
            <a:off x="1785941" y="1697470"/>
            <a:ext cx="1352546" cy="5486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/>
              <a:t>ANNO 2019</a:t>
            </a:r>
          </a:p>
          <a:p>
            <a:pPr algn="ctr"/>
            <a:r>
              <a:rPr lang="it-IT" sz="1400" b="1" dirty="0"/>
              <a:t>€ 7.686,318,00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3721661-7428-420A-8129-171AA59A95D6}"/>
              </a:ext>
            </a:extLst>
          </p:cNvPr>
          <p:cNvSpPr txBox="1"/>
          <p:nvPr/>
        </p:nvSpPr>
        <p:spPr>
          <a:xfrm>
            <a:off x="3305177" y="3102244"/>
            <a:ext cx="253364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 b="1"/>
            </a:lvl1pPr>
          </a:lstStyle>
          <a:p>
            <a:r>
              <a:rPr lang="it-IT" dirty="0"/>
              <a:t>RISORSE PER FONDO </a:t>
            </a:r>
            <a:r>
              <a:rPr lang="it-IT" dirty="0" err="1"/>
              <a:t>EuReCa</a:t>
            </a:r>
            <a:endParaRPr lang="it-IT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54C2446-DC21-4CE0-939E-8CCA2715DCC7}"/>
              </a:ext>
            </a:extLst>
          </p:cNvPr>
          <p:cNvSpPr/>
          <p:nvPr/>
        </p:nvSpPr>
        <p:spPr>
          <a:xfrm>
            <a:off x="1023941" y="829348"/>
            <a:ext cx="1419224" cy="6886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RISORSE POR FESR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D6ADEE1D-1483-4082-8189-9BDF7C8906C6}"/>
              </a:ext>
            </a:extLst>
          </p:cNvPr>
          <p:cNvSpPr/>
          <p:nvPr/>
        </p:nvSpPr>
        <p:spPr>
          <a:xfrm>
            <a:off x="966784" y="2436670"/>
            <a:ext cx="1443042" cy="5283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/>
              <a:t>TOTALE</a:t>
            </a:r>
          </a:p>
          <a:p>
            <a:pPr algn="ctr"/>
            <a:r>
              <a:rPr lang="it-IT" sz="1400" b="1" dirty="0"/>
              <a:t>€ 22.467.142,00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4018F4A7-745B-49BF-8AE8-BFE879601A75}"/>
              </a:ext>
            </a:extLst>
          </p:cNvPr>
          <p:cNvSpPr/>
          <p:nvPr/>
        </p:nvSpPr>
        <p:spPr>
          <a:xfrm>
            <a:off x="3905252" y="3971118"/>
            <a:ext cx="1419225" cy="69088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b="1" dirty="0"/>
              <a:t>RISORSE REGIONALI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37E8935-47D3-4045-8733-42B6C9B9107C}"/>
              </a:ext>
            </a:extLst>
          </p:cNvPr>
          <p:cNvSpPr txBox="1"/>
          <p:nvPr/>
        </p:nvSpPr>
        <p:spPr>
          <a:xfrm>
            <a:off x="3505203" y="2548667"/>
            <a:ext cx="3604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/>
              <a:t>SOLO PER IMPRESE IN AREE MONTANE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F57FD56E-60B7-42AC-A70C-AFE73C4606A1}"/>
              </a:ext>
            </a:extLst>
          </p:cNvPr>
          <p:cNvSpPr/>
          <p:nvPr/>
        </p:nvSpPr>
        <p:spPr>
          <a:xfrm>
            <a:off x="2038352" y="4641011"/>
            <a:ext cx="1685924" cy="61036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/>
              <a:t>PRIMA DOTAZIONE</a:t>
            </a:r>
          </a:p>
          <a:p>
            <a:pPr algn="ctr"/>
            <a:r>
              <a:rPr lang="it-IT" sz="1400" b="1" dirty="0"/>
              <a:t>€ 6.798.124,44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EBF7999C-4B95-4163-A8A1-58AB62482F2E}"/>
              </a:ext>
            </a:extLst>
          </p:cNvPr>
          <p:cNvSpPr/>
          <p:nvPr/>
        </p:nvSpPr>
        <p:spPr>
          <a:xfrm>
            <a:off x="6610350" y="829347"/>
            <a:ext cx="1419225" cy="6557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/>
              <a:t>RISORSE REGIONALI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03ADBBE1-2142-4062-AF57-3B8E9E0DC175}"/>
              </a:ext>
            </a:extLst>
          </p:cNvPr>
          <p:cNvSpPr/>
          <p:nvPr/>
        </p:nvSpPr>
        <p:spPr>
          <a:xfrm>
            <a:off x="6005514" y="1695757"/>
            <a:ext cx="1347787" cy="5503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/>
              <a:t>ANNO 2018</a:t>
            </a:r>
          </a:p>
          <a:p>
            <a:pPr algn="ctr"/>
            <a:r>
              <a:rPr lang="it-IT" sz="1400" b="1" dirty="0"/>
              <a:t>€ 500.000,00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0726D663-1787-45BF-8E35-11C733DA981B}"/>
              </a:ext>
            </a:extLst>
          </p:cNvPr>
          <p:cNvSpPr/>
          <p:nvPr/>
        </p:nvSpPr>
        <p:spPr>
          <a:xfrm>
            <a:off x="7574160" y="1709704"/>
            <a:ext cx="1352549" cy="5160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/>
              <a:t>ANNO 2019</a:t>
            </a:r>
          </a:p>
          <a:p>
            <a:pPr algn="ctr"/>
            <a:r>
              <a:rPr lang="it-IT" sz="1400" b="1"/>
              <a:t>€ 1.000.000,00</a:t>
            </a:r>
            <a:endParaRPr lang="it-IT" sz="1400" b="1" dirty="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68EA9A41-7A9A-4EE4-94F9-5952D53CBA71}"/>
              </a:ext>
            </a:extLst>
          </p:cNvPr>
          <p:cNvSpPr/>
          <p:nvPr/>
        </p:nvSpPr>
        <p:spPr>
          <a:xfrm>
            <a:off x="6871092" y="2431934"/>
            <a:ext cx="1415658" cy="5378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/>
              <a:t>TOTALE</a:t>
            </a:r>
          </a:p>
          <a:p>
            <a:pPr algn="ctr"/>
            <a:r>
              <a:rPr lang="it-IT" sz="1400" b="1" dirty="0"/>
              <a:t>€ 1.500.000,00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BAE57E96-7EFE-4C71-9ADE-E4A527967933}"/>
              </a:ext>
            </a:extLst>
          </p:cNvPr>
          <p:cNvSpPr/>
          <p:nvPr/>
        </p:nvSpPr>
        <p:spPr>
          <a:xfrm>
            <a:off x="5505453" y="4652299"/>
            <a:ext cx="1628770" cy="5877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/>
              <a:t>MAX DOTAZIONE</a:t>
            </a:r>
          </a:p>
          <a:p>
            <a:pPr algn="ctr"/>
            <a:r>
              <a:rPr lang="it-IT" sz="1400" b="1" dirty="0"/>
              <a:t>€ 15.000.000,00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FC2D2FF-059B-447C-AEC1-0D9541E91AD0}"/>
              </a:ext>
            </a:extLst>
          </p:cNvPr>
          <p:cNvSpPr txBox="1"/>
          <p:nvPr/>
        </p:nvSpPr>
        <p:spPr>
          <a:xfrm>
            <a:off x="171455" y="5652444"/>
            <a:ext cx="888682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CIRCA 30 MLN PER L’INTERO PACCHETTO AGEVOLATIVO </a:t>
            </a:r>
          </a:p>
        </p:txBody>
      </p:sp>
    </p:spTree>
    <p:extLst>
      <p:ext uri="{BB962C8B-B14F-4D97-AF65-F5344CB8AC3E}">
        <p14:creationId xmlns:p14="http://schemas.microsoft.com/office/powerpoint/2010/main" val="425945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CUMULABILITA’ DEL CONTRIBUTO E REGIME DI AIUTO</a:t>
            </a:r>
          </a:p>
        </p:txBody>
      </p:sp>
      <p:sp>
        <p:nvSpPr>
          <p:cNvPr id="15" name="Elaborazione alternativa 14">
            <a:extLst>
              <a:ext uri="{FF2B5EF4-FFF2-40B4-BE49-F238E27FC236}">
                <a16:creationId xmlns:a16="http://schemas.microsoft.com/office/drawing/2014/main" id="{0C7E6894-565A-4965-A61F-575A45F5DCAF}"/>
              </a:ext>
            </a:extLst>
          </p:cNvPr>
          <p:cNvSpPr/>
          <p:nvPr/>
        </p:nvSpPr>
        <p:spPr>
          <a:xfrm>
            <a:off x="530225" y="1618042"/>
            <a:ext cx="210820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CUMULABILE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A115420-E626-4980-A41B-90C46D866564}"/>
              </a:ext>
            </a:extLst>
          </p:cNvPr>
          <p:cNvSpPr txBox="1"/>
          <p:nvPr/>
        </p:nvSpPr>
        <p:spPr>
          <a:xfrm>
            <a:off x="3038474" y="1101498"/>
            <a:ext cx="6105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CON ALTRE AGEVOLAZIONI PUBBLICHE  CHE NON CONFIGURINO AIUTI DI STATO </a:t>
            </a:r>
          </a:p>
          <a:p>
            <a:pPr algn="ctr"/>
            <a:r>
              <a:rPr lang="it-IT" sz="2000" b="1" dirty="0"/>
              <a:t>(es. </a:t>
            </a:r>
            <a:r>
              <a:rPr lang="it-IT" sz="2000" b="1" dirty="0" err="1"/>
              <a:t>Iperammortamento</a:t>
            </a:r>
            <a:r>
              <a:rPr lang="it-IT" sz="2000" b="1" dirty="0"/>
              <a:t> – </a:t>
            </a:r>
            <a:r>
              <a:rPr lang="it-IT" sz="2000" b="1" dirty="0" err="1"/>
              <a:t>superammortamento</a:t>
            </a:r>
            <a:r>
              <a:rPr lang="it-IT" sz="2000" b="1" dirty="0"/>
              <a:t>)</a:t>
            </a:r>
          </a:p>
        </p:txBody>
      </p:sp>
      <p:sp>
        <p:nvSpPr>
          <p:cNvPr id="17" name="Elaborazione alternativa 16">
            <a:extLst>
              <a:ext uri="{FF2B5EF4-FFF2-40B4-BE49-F238E27FC236}">
                <a16:creationId xmlns:a16="http://schemas.microsoft.com/office/drawing/2014/main" id="{83E0846B-07BE-433C-A8E3-D4A5582C7BB4}"/>
              </a:ext>
            </a:extLst>
          </p:cNvPr>
          <p:cNvSpPr/>
          <p:nvPr/>
        </p:nvSpPr>
        <p:spPr>
          <a:xfrm>
            <a:off x="530225" y="3390377"/>
            <a:ext cx="210820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NON CUMULABILE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96645A8-2E41-4101-8CFE-379107D88B5C}"/>
              </a:ext>
            </a:extLst>
          </p:cNvPr>
          <p:cNvSpPr txBox="1"/>
          <p:nvPr/>
        </p:nvSpPr>
        <p:spPr>
          <a:xfrm>
            <a:off x="3038473" y="3537069"/>
            <a:ext cx="5915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/>
            </a:lvl1pPr>
          </a:lstStyle>
          <a:p>
            <a:pPr algn="ctr"/>
            <a:r>
              <a:rPr lang="it-IT" dirty="0">
                <a:latin typeface="Arial Narrow" panose="020B0606020202030204" pitchFamily="34" charset="0"/>
              </a:rPr>
              <a:t>CON</a:t>
            </a:r>
            <a:r>
              <a:rPr lang="it-IT" dirty="0"/>
              <a:t> ALTRE AGEVOLAZIONI PUBBLICHE  CHE CONFIGURINO AIUTI DI STATO</a:t>
            </a:r>
          </a:p>
          <a:p>
            <a:pPr algn="ctr"/>
            <a:r>
              <a:rPr lang="it-IT" dirty="0"/>
              <a:t>(es. nuova Sabatini)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EFC2D50-2015-4E1B-99D1-57B513E6058E}"/>
              </a:ext>
            </a:extLst>
          </p:cNvPr>
          <p:cNvSpPr txBox="1"/>
          <p:nvPr/>
        </p:nvSpPr>
        <p:spPr>
          <a:xfrm>
            <a:off x="3038473" y="2368323"/>
            <a:ext cx="6191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latin typeface="Arial Narrow" panose="020B0606020202030204" pitchFamily="34" charset="0"/>
              </a:rPr>
              <a:t>CON</a:t>
            </a:r>
            <a:r>
              <a:rPr lang="it-IT" sz="2000" b="1" dirty="0"/>
              <a:t> INTERVENTI DI CONTROGARANZIA TRAMITE </a:t>
            </a:r>
          </a:p>
          <a:p>
            <a:pPr algn="ctr"/>
            <a:r>
              <a:rPr lang="it-IT" sz="2000" b="1" dirty="0"/>
              <a:t>FONDO </a:t>
            </a:r>
            <a:r>
              <a:rPr lang="it-IT" sz="2000" b="1" dirty="0" err="1"/>
              <a:t>EuReCa</a:t>
            </a:r>
            <a:endParaRPr lang="it-IT" sz="2000" b="1" dirty="0"/>
          </a:p>
        </p:txBody>
      </p:sp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12793FF8-609D-4F88-8184-C027742A4D0F}"/>
              </a:ext>
            </a:extLst>
          </p:cNvPr>
          <p:cNvSpPr/>
          <p:nvPr/>
        </p:nvSpPr>
        <p:spPr>
          <a:xfrm>
            <a:off x="2838450" y="1228725"/>
            <a:ext cx="200023" cy="17145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Elaborazione alternativa 9">
            <a:extLst>
              <a:ext uri="{FF2B5EF4-FFF2-40B4-BE49-F238E27FC236}">
                <a16:creationId xmlns:a16="http://schemas.microsoft.com/office/drawing/2014/main" id="{0CE3EA58-ADAD-4FAE-9CDE-C1E46C72A24D}"/>
              </a:ext>
            </a:extLst>
          </p:cNvPr>
          <p:cNvSpPr/>
          <p:nvPr/>
        </p:nvSpPr>
        <p:spPr>
          <a:xfrm>
            <a:off x="1828800" y="5057252"/>
            <a:ext cx="565785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DE MINIMIS</a:t>
            </a:r>
          </a:p>
        </p:txBody>
      </p:sp>
    </p:spTree>
    <p:extLst>
      <p:ext uri="{BB962C8B-B14F-4D97-AF65-F5344CB8AC3E}">
        <p14:creationId xmlns:p14="http://schemas.microsoft.com/office/powerpoint/2010/main" val="329673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PRESENTAZIONE DELLA DOMANDA</a:t>
            </a:r>
          </a:p>
        </p:txBody>
      </p:sp>
      <p:sp>
        <p:nvSpPr>
          <p:cNvPr id="15" name="Elaborazione alternativa 14">
            <a:extLst>
              <a:ext uri="{FF2B5EF4-FFF2-40B4-BE49-F238E27FC236}">
                <a16:creationId xmlns:a16="http://schemas.microsoft.com/office/drawing/2014/main" id="{0C7E6894-565A-4965-A61F-575A45F5DCAF}"/>
              </a:ext>
            </a:extLst>
          </p:cNvPr>
          <p:cNvSpPr/>
          <p:nvPr/>
        </p:nvSpPr>
        <p:spPr>
          <a:xfrm>
            <a:off x="206374" y="1293126"/>
            <a:ext cx="2041525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1° FINESTRA</a:t>
            </a:r>
          </a:p>
        </p:txBody>
      </p:sp>
      <p:sp>
        <p:nvSpPr>
          <p:cNvPr id="17" name="Elaborazione alternativa 16">
            <a:extLst>
              <a:ext uri="{FF2B5EF4-FFF2-40B4-BE49-F238E27FC236}">
                <a16:creationId xmlns:a16="http://schemas.microsoft.com/office/drawing/2014/main" id="{83E0846B-07BE-433C-A8E3-D4A5582C7BB4}"/>
              </a:ext>
            </a:extLst>
          </p:cNvPr>
          <p:cNvSpPr/>
          <p:nvPr/>
        </p:nvSpPr>
        <p:spPr>
          <a:xfrm>
            <a:off x="206375" y="3244465"/>
            <a:ext cx="2041524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2° FINESTRA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96645A8-2E41-4101-8CFE-379107D88B5C}"/>
              </a:ext>
            </a:extLst>
          </p:cNvPr>
          <p:cNvSpPr txBox="1"/>
          <p:nvPr/>
        </p:nvSpPr>
        <p:spPr>
          <a:xfrm>
            <a:off x="2924175" y="3244465"/>
            <a:ext cx="5753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400" b="1"/>
            </a:lvl1pPr>
          </a:lstStyle>
          <a:p>
            <a:r>
              <a:rPr lang="it-IT" dirty="0">
                <a:latin typeface="Arial Narrow" panose="020B0606020202030204" pitchFamily="34" charset="0"/>
              </a:rPr>
              <a:t>DALLE ORE 10.00 DEL 4 SETTEMBRE 2018</a:t>
            </a:r>
          </a:p>
          <a:p>
            <a:r>
              <a:rPr lang="it-IT" dirty="0">
                <a:latin typeface="Arial Narrow" panose="020B0606020202030204" pitchFamily="34" charset="0"/>
              </a:rPr>
              <a:t>ALLE ORE 13.00 DEL 20 FEBBRAIO 2019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B84AACA-B8B1-4098-BBA5-95635F18D3C6}"/>
              </a:ext>
            </a:extLst>
          </p:cNvPr>
          <p:cNvSpPr txBox="1"/>
          <p:nvPr/>
        </p:nvSpPr>
        <p:spPr>
          <a:xfrm>
            <a:off x="3019426" y="1312899"/>
            <a:ext cx="5267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/>
            </a:lvl1pPr>
          </a:lstStyle>
          <a:p>
            <a:pPr algn="just"/>
            <a:r>
              <a:rPr lang="it-IT" sz="2400" dirty="0">
                <a:latin typeface="Arial Narrow" panose="020B0606020202030204" pitchFamily="34" charset="0"/>
              </a:rPr>
              <a:t>DALLE ORE 10,00 DEL 5 GIUGNO 2018 </a:t>
            </a:r>
          </a:p>
          <a:p>
            <a:pPr algn="just"/>
            <a:r>
              <a:rPr lang="it-IT" sz="2400" dirty="0">
                <a:latin typeface="Arial Narrow" panose="020B0606020202030204" pitchFamily="34" charset="0"/>
              </a:rPr>
              <a:t>ALLE ORE 13.00 DEL 19 LUGLIO 2018 </a:t>
            </a:r>
          </a:p>
        </p:txBody>
      </p:sp>
      <p:cxnSp>
        <p:nvCxnSpPr>
          <p:cNvPr id="3" name="Connettore a gomito 2">
            <a:extLst>
              <a:ext uri="{FF2B5EF4-FFF2-40B4-BE49-F238E27FC236}">
                <a16:creationId xmlns:a16="http://schemas.microsoft.com/office/drawing/2014/main" id="{8BC85E42-7366-49CD-96A8-9969A8341C7F}"/>
              </a:ext>
            </a:extLst>
          </p:cNvPr>
          <p:cNvCxnSpPr>
            <a:stCxn id="15" idx="2"/>
          </p:cNvCxnSpPr>
          <p:nvPr/>
        </p:nvCxnSpPr>
        <p:spPr>
          <a:xfrm rot="16200000" flipH="1">
            <a:off x="1704929" y="1685877"/>
            <a:ext cx="836705" cy="179228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69A18FE-8023-402E-816B-74BA618C25AE}"/>
              </a:ext>
            </a:extLst>
          </p:cNvPr>
          <p:cNvSpPr txBox="1"/>
          <p:nvPr/>
        </p:nvSpPr>
        <p:spPr>
          <a:xfrm>
            <a:off x="3019426" y="2584875"/>
            <a:ext cx="583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/>
            </a:lvl1pPr>
          </a:lstStyle>
          <a:p>
            <a:pPr algn="just"/>
            <a:r>
              <a:rPr lang="it-IT" sz="1800" dirty="0">
                <a:solidFill>
                  <a:srgbClr val="C00000"/>
                </a:solidFill>
                <a:latin typeface="Arial Narrow" panose="020B0606020202030204" pitchFamily="34" charset="0"/>
              </a:rPr>
              <a:t>CHIUSURA ANTICIPATA AL RAGGIUNGIMENTO </a:t>
            </a:r>
          </a:p>
          <a:p>
            <a:pPr algn="just"/>
            <a:r>
              <a:rPr lang="it-IT" sz="1800" dirty="0">
                <a:solidFill>
                  <a:srgbClr val="C00000"/>
                </a:solidFill>
                <a:latin typeface="Arial Narrow" panose="020B0606020202030204" pitchFamily="34" charset="0"/>
              </a:rPr>
              <a:t>DI 350 DOMANDE, SALVO RIAPERTURA</a:t>
            </a:r>
          </a:p>
        </p:txBody>
      </p:sp>
      <p:cxnSp>
        <p:nvCxnSpPr>
          <p:cNvPr id="5" name="Connettore a gomito 4">
            <a:extLst>
              <a:ext uri="{FF2B5EF4-FFF2-40B4-BE49-F238E27FC236}">
                <a16:creationId xmlns:a16="http://schemas.microsoft.com/office/drawing/2014/main" id="{67F35C67-5D75-4693-AB93-42C6099FEB77}"/>
              </a:ext>
            </a:extLst>
          </p:cNvPr>
          <p:cNvCxnSpPr>
            <a:stCxn id="17" idx="2"/>
          </p:cNvCxnSpPr>
          <p:nvPr/>
        </p:nvCxnSpPr>
        <p:spPr>
          <a:xfrm rot="16200000" flipH="1">
            <a:off x="1561411" y="3780735"/>
            <a:ext cx="1028491" cy="169703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31E9317-5514-45CD-ADC5-F39511A67583}"/>
              </a:ext>
            </a:extLst>
          </p:cNvPr>
          <p:cNvSpPr txBox="1"/>
          <p:nvPr/>
        </p:nvSpPr>
        <p:spPr>
          <a:xfrm>
            <a:off x="3019426" y="4685104"/>
            <a:ext cx="5267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1800" b="1">
                <a:solidFill>
                  <a:srgbClr val="C00000"/>
                </a:solidFill>
              </a:defRPr>
            </a:lvl1pPr>
          </a:lstStyle>
          <a:p>
            <a:r>
              <a:rPr lang="it-IT" dirty="0">
                <a:latin typeface="Arial Narrow" panose="020B0606020202030204" pitchFamily="34" charset="0"/>
              </a:rPr>
              <a:t>CHIUSURA ANTICIPATA AL RAGGIUNGIMENTO DI 150 DOMANDE, SALVO RIAPERTURA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E4D26D1-CA1F-474D-9C8E-B3BE2A58ECBC}"/>
              </a:ext>
            </a:extLst>
          </p:cNvPr>
          <p:cNvSpPr txBox="1"/>
          <p:nvPr/>
        </p:nvSpPr>
        <p:spPr>
          <a:xfrm>
            <a:off x="1809750" y="807668"/>
            <a:ext cx="581977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</a:rPr>
              <a:t>TRAMITE L’APPLICATIVO SFINGE 2020</a:t>
            </a:r>
          </a:p>
        </p:txBody>
      </p:sp>
      <p:sp>
        <p:nvSpPr>
          <p:cNvPr id="20" name="Elaborazione alternativa 19">
            <a:extLst>
              <a:ext uri="{FF2B5EF4-FFF2-40B4-BE49-F238E27FC236}">
                <a16:creationId xmlns:a16="http://schemas.microsoft.com/office/drawing/2014/main" id="{F691DC70-6673-4D30-9471-DD31CD0130AF}"/>
              </a:ext>
            </a:extLst>
          </p:cNvPr>
          <p:cNvSpPr/>
          <p:nvPr/>
        </p:nvSpPr>
        <p:spPr>
          <a:xfrm>
            <a:off x="288923" y="5517172"/>
            <a:ext cx="4149727" cy="57365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RAPPRESENTANTE LEGALE DELL’IMPRESA</a:t>
            </a:r>
          </a:p>
        </p:txBody>
      </p:sp>
      <p:sp>
        <p:nvSpPr>
          <p:cNvPr id="21" name="Elaborazione alternativa 20">
            <a:extLst>
              <a:ext uri="{FF2B5EF4-FFF2-40B4-BE49-F238E27FC236}">
                <a16:creationId xmlns:a16="http://schemas.microsoft.com/office/drawing/2014/main" id="{F46B66F2-2DD2-48FD-AE7C-C7EC29725FA6}"/>
              </a:ext>
            </a:extLst>
          </p:cNvPr>
          <p:cNvSpPr/>
          <p:nvPr/>
        </p:nvSpPr>
        <p:spPr>
          <a:xfrm>
            <a:off x="4572000" y="5509266"/>
            <a:ext cx="4129881" cy="581556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ALTRO SOGGETTO APPOSITAMENTE DELEGATO CON PROCURA SPECIALE</a:t>
            </a:r>
          </a:p>
        </p:txBody>
      </p:sp>
    </p:spTree>
    <p:extLst>
      <p:ext uri="{BB962C8B-B14F-4D97-AF65-F5344CB8AC3E}">
        <p14:creationId xmlns:p14="http://schemas.microsoft.com/office/powerpoint/2010/main" val="188515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CONTENUTI DELLA DOMANDA</a:t>
            </a:r>
          </a:p>
        </p:txBody>
      </p:sp>
      <p:cxnSp>
        <p:nvCxnSpPr>
          <p:cNvPr id="5" name="Connettore a gomito 4">
            <a:extLst>
              <a:ext uri="{FF2B5EF4-FFF2-40B4-BE49-F238E27FC236}">
                <a16:creationId xmlns:a16="http://schemas.microsoft.com/office/drawing/2014/main" id="{67F35C67-5D75-4693-AB93-42C6099FEB77}"/>
              </a:ext>
            </a:extLst>
          </p:cNvPr>
          <p:cNvCxnSpPr>
            <a:cxnSpLocks/>
            <a:stCxn id="14" idx="1"/>
            <a:endCxn id="20" idx="1"/>
          </p:cNvCxnSpPr>
          <p:nvPr/>
        </p:nvCxnSpPr>
        <p:spPr>
          <a:xfrm rot="10800000" flipH="1" flipV="1">
            <a:off x="962025" y="1871945"/>
            <a:ext cx="1688700" cy="1475777"/>
          </a:xfrm>
          <a:prstGeom prst="bentConnector3">
            <a:avLst>
              <a:gd name="adj1" fmla="val -1353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laborazione alternativa 19">
            <a:extLst>
              <a:ext uri="{FF2B5EF4-FFF2-40B4-BE49-F238E27FC236}">
                <a16:creationId xmlns:a16="http://schemas.microsoft.com/office/drawing/2014/main" id="{F691DC70-6673-4D30-9471-DD31CD0130AF}"/>
              </a:ext>
            </a:extLst>
          </p:cNvPr>
          <p:cNvSpPr/>
          <p:nvPr/>
        </p:nvSpPr>
        <p:spPr>
          <a:xfrm>
            <a:off x="2650725" y="2971171"/>
            <a:ext cx="5045475" cy="75310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TITOLO E ABSTRACT DEL PROGETTO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E974A0-A462-4A05-BC00-F83E17F5DCE8}"/>
              </a:ext>
            </a:extLst>
          </p:cNvPr>
          <p:cNvSpPr txBox="1"/>
          <p:nvPr/>
        </p:nvSpPr>
        <p:spPr>
          <a:xfrm>
            <a:off x="962025" y="1394892"/>
            <a:ext cx="721995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DICHIARAZIONE SOSTITUTIVA DI ATTO DI NOTORIETA</a:t>
            </a:r>
            <a:r>
              <a:rPr lang="it-IT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’</a:t>
            </a:r>
          </a:p>
        </p:txBody>
      </p:sp>
      <p:sp>
        <p:nvSpPr>
          <p:cNvPr id="24" name="Elaborazione alternativa 23">
            <a:extLst>
              <a:ext uri="{FF2B5EF4-FFF2-40B4-BE49-F238E27FC236}">
                <a16:creationId xmlns:a16="http://schemas.microsoft.com/office/drawing/2014/main" id="{BC5E151A-4E8D-4B3A-B42D-B00B04512731}"/>
              </a:ext>
            </a:extLst>
          </p:cNvPr>
          <p:cNvSpPr/>
          <p:nvPr/>
        </p:nvSpPr>
        <p:spPr>
          <a:xfrm>
            <a:off x="2660648" y="4953861"/>
            <a:ext cx="5035552" cy="665889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PIANO DEI COSTI DEL PROGETTO</a:t>
            </a:r>
          </a:p>
        </p:txBody>
      </p:sp>
      <p:cxnSp>
        <p:nvCxnSpPr>
          <p:cNvPr id="25" name="Connettore a gomito 24">
            <a:extLst>
              <a:ext uri="{FF2B5EF4-FFF2-40B4-BE49-F238E27FC236}">
                <a16:creationId xmlns:a16="http://schemas.microsoft.com/office/drawing/2014/main" id="{2460325B-0582-4288-AB8A-F9B2869D2CD6}"/>
              </a:ext>
            </a:extLst>
          </p:cNvPr>
          <p:cNvCxnSpPr>
            <a:cxnSpLocks/>
            <a:stCxn id="14" idx="1"/>
            <a:endCxn id="24" idx="1"/>
          </p:cNvCxnSpPr>
          <p:nvPr/>
        </p:nvCxnSpPr>
        <p:spPr>
          <a:xfrm rot="10800000" flipH="1" flipV="1">
            <a:off x="962024" y="1871946"/>
            <a:ext cx="1698623" cy="3414860"/>
          </a:xfrm>
          <a:prstGeom prst="bentConnector3">
            <a:avLst>
              <a:gd name="adj1" fmla="val -1345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Elaborazione alternativa 60">
            <a:extLst>
              <a:ext uri="{FF2B5EF4-FFF2-40B4-BE49-F238E27FC236}">
                <a16:creationId xmlns:a16="http://schemas.microsoft.com/office/drawing/2014/main" id="{3D606F44-838E-4F90-8069-F3F275C400A0}"/>
              </a:ext>
            </a:extLst>
          </p:cNvPr>
          <p:cNvSpPr/>
          <p:nvPr/>
        </p:nvSpPr>
        <p:spPr>
          <a:xfrm>
            <a:off x="2660648" y="3951536"/>
            <a:ext cx="5045476" cy="66938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RELAZIONE DI PROGETTO</a:t>
            </a:r>
          </a:p>
        </p:txBody>
      </p:sp>
      <p:cxnSp>
        <p:nvCxnSpPr>
          <p:cNvPr id="62" name="Connettore a gomito 61">
            <a:extLst>
              <a:ext uri="{FF2B5EF4-FFF2-40B4-BE49-F238E27FC236}">
                <a16:creationId xmlns:a16="http://schemas.microsoft.com/office/drawing/2014/main" id="{D2380AE1-ADF3-4D22-86C2-775E84479E43}"/>
              </a:ext>
            </a:extLst>
          </p:cNvPr>
          <p:cNvCxnSpPr>
            <a:cxnSpLocks/>
            <a:stCxn id="14" idx="1"/>
            <a:endCxn id="61" idx="1"/>
          </p:cNvCxnSpPr>
          <p:nvPr/>
        </p:nvCxnSpPr>
        <p:spPr>
          <a:xfrm rot="10800000" flipH="1" flipV="1">
            <a:off x="962024" y="1871946"/>
            <a:ext cx="1698623" cy="2414280"/>
          </a:xfrm>
          <a:prstGeom prst="bentConnector3">
            <a:avLst>
              <a:gd name="adj1" fmla="val -1345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108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ALLEGATI ALLA DOMANDA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9EA40D0D-A9B1-4494-A657-8F4FC08403C2}"/>
              </a:ext>
            </a:extLst>
          </p:cNvPr>
          <p:cNvSpPr/>
          <p:nvPr/>
        </p:nvSpPr>
        <p:spPr>
          <a:xfrm>
            <a:off x="333372" y="533386"/>
            <a:ext cx="8477250" cy="2116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Copia della delibera di concessione condizionata della garanzia diretta prestata da uno dei confidi selezionati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oppure in alternativa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dichiarazione del rappresentante legale di uno dei confidi selezionati, attestante l’avvenuta concessione condizionata della garanzia diretta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944C27-1594-45FE-82EC-C1A97EF2AE28}"/>
              </a:ext>
            </a:extLst>
          </p:cNvPr>
          <p:cNvSpPr/>
          <p:nvPr/>
        </p:nvSpPr>
        <p:spPr>
          <a:xfrm>
            <a:off x="333372" y="2649274"/>
            <a:ext cx="8477251" cy="12859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2. Sintesi delle valutazioni relative alla qualità economico-finanziaria del progetto, in termini di sostenibilità ed economicità degli investimenti, effettuata dal confidi che ha deliberato la concessione condizionata della garanzia diretta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32B37B3-3147-4A97-A14B-AB58B6BFB156}"/>
              </a:ext>
            </a:extLst>
          </p:cNvPr>
          <p:cNvSpPr/>
          <p:nvPr/>
        </p:nvSpPr>
        <p:spPr>
          <a:xfrm>
            <a:off x="333374" y="3852415"/>
            <a:ext cx="8391523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 Dichiarazioni per ottenere comunicazioni antimafia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0D4B97B-AE1A-4D32-8F14-B9C00EDDE409}"/>
              </a:ext>
            </a:extLst>
          </p:cNvPr>
          <p:cNvSpPr/>
          <p:nvPr/>
        </p:nvSpPr>
        <p:spPr>
          <a:xfrm>
            <a:off x="290510" y="4238322"/>
            <a:ext cx="847725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4. Visura catastale fabbricati aggiornata nella quale sia indicata la zona censuaria dell’immobile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07517A9-8748-4CCA-A921-2669C45C3066}"/>
              </a:ext>
            </a:extLst>
          </p:cNvPr>
          <p:cNvSpPr/>
          <p:nvPr/>
        </p:nvSpPr>
        <p:spPr>
          <a:xfrm>
            <a:off x="333374" y="5023704"/>
            <a:ext cx="8477251" cy="13388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5. Dichiarazione di presa in visione e adesione alla “Carta dei principi di responsabilità sociale delle imprese”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6. Informativa per il trattamento dei dati personali</a:t>
            </a:r>
          </a:p>
        </p:txBody>
      </p:sp>
    </p:spTree>
    <p:extLst>
      <p:ext uri="{BB962C8B-B14F-4D97-AF65-F5344CB8AC3E}">
        <p14:creationId xmlns:p14="http://schemas.microsoft.com/office/powerpoint/2010/main" val="3871496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31705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VALUTAZIONE DELLE DOMANDE E DEI PROGETTI</a:t>
            </a:r>
          </a:p>
        </p:txBody>
      </p:sp>
      <p:sp>
        <p:nvSpPr>
          <p:cNvPr id="8" name="Elaborazione alternativa 7"/>
          <p:cNvSpPr/>
          <p:nvPr/>
        </p:nvSpPr>
        <p:spPr>
          <a:xfrm>
            <a:off x="784940" y="825336"/>
            <a:ext cx="4158535" cy="98811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ISTRUTTORIA DI AMMISSIBILITA’ FORMALE</a:t>
            </a:r>
          </a:p>
        </p:txBody>
      </p:sp>
      <p:sp>
        <p:nvSpPr>
          <p:cNvPr id="3" name="Rettangolo 2"/>
          <p:cNvSpPr/>
          <p:nvPr/>
        </p:nvSpPr>
        <p:spPr>
          <a:xfrm>
            <a:off x="5335058" y="825336"/>
            <a:ext cx="338984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ea typeface="Times New Roman"/>
                <a:cs typeface="Times New Roman"/>
              </a:rPr>
              <a:t>Requisiti della domanda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35058" y="1486689"/>
            <a:ext cx="338984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ea typeface="Times New Roman"/>
                <a:cs typeface="Times New Roman"/>
              </a:rPr>
              <a:t>Requisiti dei soggetti</a:t>
            </a:r>
            <a:endParaRPr lang="it-IT" sz="1600" b="1" dirty="0">
              <a:solidFill>
                <a:srgbClr val="C00000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13" name="Elaborazione alternativa 12">
            <a:extLst>
              <a:ext uri="{FF2B5EF4-FFF2-40B4-BE49-F238E27FC236}">
                <a16:creationId xmlns:a16="http://schemas.microsoft.com/office/drawing/2014/main" id="{3A5FE1CB-47D9-4A59-8827-45E45112C9E3}"/>
              </a:ext>
            </a:extLst>
          </p:cNvPr>
          <p:cNvSpPr/>
          <p:nvPr/>
        </p:nvSpPr>
        <p:spPr>
          <a:xfrm>
            <a:off x="784940" y="2594058"/>
            <a:ext cx="4158535" cy="988113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ISTRUTTORIA DI AMMISSIBILITA’ SOSTANZIALE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90D234E6-A1C9-4369-8A5B-0C06BE47FEFC}"/>
              </a:ext>
            </a:extLst>
          </p:cNvPr>
          <p:cNvSpPr/>
          <p:nvPr/>
        </p:nvSpPr>
        <p:spPr>
          <a:xfrm>
            <a:off x="5335056" y="2200949"/>
            <a:ext cx="3389843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ea typeface="Times New Roman"/>
                <a:cs typeface="Times New Roman"/>
              </a:rPr>
              <a:t>Coerenza del progetto con contenuti, strategia e obiettivi POR FESR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FDFFF689-4FA7-4CD8-AFAF-07CB68222FF9}"/>
              </a:ext>
            </a:extLst>
          </p:cNvPr>
          <p:cNvSpPr/>
          <p:nvPr/>
        </p:nvSpPr>
        <p:spPr>
          <a:xfrm>
            <a:off x="5335056" y="3256456"/>
            <a:ext cx="3389844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ea typeface="Times New Roman"/>
                <a:cs typeface="Times New Roman"/>
              </a:rPr>
              <a:t>Coerenza del progetto con la programmazione regionale e normativa nazionale e comunitaria di settore</a:t>
            </a:r>
            <a:endParaRPr lang="it-IT" sz="1600" b="1" dirty="0">
              <a:solidFill>
                <a:srgbClr val="C00000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16" name="Elaborazione alternativa 15">
            <a:extLst>
              <a:ext uri="{FF2B5EF4-FFF2-40B4-BE49-F238E27FC236}">
                <a16:creationId xmlns:a16="http://schemas.microsoft.com/office/drawing/2014/main" id="{3C44B49B-FC9D-4E61-A1B2-3086BF51D1D3}"/>
              </a:ext>
            </a:extLst>
          </p:cNvPr>
          <p:cNvSpPr/>
          <p:nvPr/>
        </p:nvSpPr>
        <p:spPr>
          <a:xfrm>
            <a:off x="784939" y="4761641"/>
            <a:ext cx="4158535" cy="988113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ISTRUTTORIA DI MERITO DEI PROGETTI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A8F3F13-7BE3-4947-8450-6C379F8BD6A3}"/>
              </a:ext>
            </a:extLst>
          </p:cNvPr>
          <p:cNvSpPr/>
          <p:nvPr/>
        </p:nvSpPr>
        <p:spPr>
          <a:xfrm>
            <a:off x="5335057" y="4761641"/>
            <a:ext cx="338984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ea typeface="Times New Roman"/>
                <a:cs typeface="Times New Roman"/>
              </a:rPr>
              <a:t>Qualità tecnica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94E2B3E1-0BB1-40BF-848C-E44EEFFE206C}"/>
              </a:ext>
            </a:extLst>
          </p:cNvPr>
          <p:cNvSpPr/>
          <p:nvPr/>
        </p:nvSpPr>
        <p:spPr>
          <a:xfrm>
            <a:off x="5335057" y="5422994"/>
            <a:ext cx="3389842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/>
                <a:ea typeface="Times New Roman"/>
                <a:cs typeface="Times New Roman"/>
              </a:rPr>
              <a:t>Qualità economico finanziaria</a:t>
            </a:r>
            <a:endParaRPr lang="it-IT" sz="1600" b="1" dirty="0">
              <a:solidFill>
                <a:srgbClr val="C00000"/>
              </a:solidFill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4736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31705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CRITERI DI VALUTAZIONE DEI PROGETTI</a:t>
            </a:r>
          </a:p>
        </p:txBody>
      </p:sp>
      <p:sp>
        <p:nvSpPr>
          <p:cNvPr id="8" name="Elaborazione alternativa 7"/>
          <p:cNvSpPr/>
          <p:nvPr/>
        </p:nvSpPr>
        <p:spPr>
          <a:xfrm>
            <a:off x="165816" y="1031013"/>
            <a:ext cx="2291634" cy="98811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QUALITA’ TECNICA DEL PROGETTO</a:t>
            </a:r>
          </a:p>
          <a:p>
            <a:pPr algn="ctr"/>
            <a:r>
              <a:rPr lang="it-IT" sz="2000" b="1" dirty="0">
                <a:solidFill>
                  <a:srgbClr val="FF0000"/>
                </a:solidFill>
              </a:rPr>
              <a:t>FINO A 70 PUNTI</a:t>
            </a:r>
          </a:p>
        </p:txBody>
      </p:sp>
      <p:sp>
        <p:nvSpPr>
          <p:cNvPr id="9" name="Elaborazione alternativa 8"/>
          <p:cNvSpPr/>
          <p:nvPr/>
        </p:nvSpPr>
        <p:spPr>
          <a:xfrm>
            <a:off x="172524" y="2884996"/>
            <a:ext cx="2327533" cy="1704603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arrow" panose="020B0606020202030204" pitchFamily="34" charset="0"/>
              </a:rPr>
              <a:t>QUALITA’ ECONOMICO FINANZIARIA PROGETTO</a:t>
            </a:r>
          </a:p>
          <a:p>
            <a:pPr algn="ctr"/>
            <a:r>
              <a:rPr lang="it-IT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FINO A 30 PUNTI</a:t>
            </a:r>
          </a:p>
        </p:txBody>
      </p:sp>
      <p:sp>
        <p:nvSpPr>
          <p:cNvPr id="12" name="Elaborazione alternativa 11"/>
          <p:cNvSpPr/>
          <p:nvPr/>
        </p:nvSpPr>
        <p:spPr>
          <a:xfrm>
            <a:off x="614362" y="4808590"/>
            <a:ext cx="7915275" cy="1245815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arrow" panose="020B0606020202030204" pitchFamily="34" charset="0"/>
              </a:rPr>
              <a:t>PUNTEGGIO MINIMO PER L’AMMISSIONE A FINANZIAMENTO</a:t>
            </a:r>
          </a:p>
          <a:p>
            <a:pPr algn="ctr"/>
            <a:r>
              <a:rPr lang="it-IT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60 PUNTI SU 100</a:t>
            </a:r>
          </a:p>
        </p:txBody>
      </p:sp>
      <p:sp>
        <p:nvSpPr>
          <p:cNvPr id="3" name="Rettangolo 2"/>
          <p:cNvSpPr/>
          <p:nvPr/>
        </p:nvSpPr>
        <p:spPr>
          <a:xfrm>
            <a:off x="2676516" y="709249"/>
            <a:ext cx="6315084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Arial Narrow" panose="020B0606020202030204" pitchFamily="34" charset="0"/>
                <a:cs typeface="Times New Roman"/>
              </a:rPr>
              <a:t>Chiarezza nella definizione degli obiettivi </a:t>
            </a:r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(0 - 5 punti)</a:t>
            </a:r>
            <a:endParaRPr lang="it-IT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676516" y="1150650"/>
            <a:ext cx="6315083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Arial Narrow" panose="020B0606020202030204" pitchFamily="34" charset="0"/>
                <a:ea typeface="Times New Roman"/>
                <a:cs typeface="Times New Roman"/>
              </a:rPr>
              <a:t>Coerenza degli obiettivi con le finalità del bando </a:t>
            </a:r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(0 - 5 punti)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76518" y="1991236"/>
            <a:ext cx="6315081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Arial Narrow" panose="020B0606020202030204" pitchFamily="34" charset="0"/>
                <a:ea typeface="Times New Roman"/>
                <a:cs typeface="Times New Roman"/>
              </a:rPr>
              <a:t>Carattere innovativo del progetto </a:t>
            </a:r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(0 - 35 punti)</a:t>
            </a:r>
          </a:p>
        </p:txBody>
      </p:sp>
      <p:sp>
        <p:nvSpPr>
          <p:cNvPr id="6" name="Rettangolo 5"/>
          <p:cNvSpPr/>
          <p:nvPr/>
        </p:nvSpPr>
        <p:spPr>
          <a:xfrm>
            <a:off x="2676516" y="2412137"/>
            <a:ext cx="631508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Arial Narrow" panose="020B0606020202030204" pitchFamily="34" charset="0"/>
                <a:ea typeface="Times New Roman"/>
                <a:cs typeface="Times New Roman"/>
              </a:rPr>
              <a:t>Miglioramento della sicurezza e della sostenibilità delle produzioni                      </a:t>
            </a:r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(0 - 10 punti)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676518" y="3879940"/>
            <a:ext cx="6294957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Arial Narrow" panose="020B0606020202030204" pitchFamily="34" charset="0"/>
                <a:ea typeface="Times New Roman"/>
                <a:cs typeface="Times New Roman"/>
              </a:rPr>
              <a:t>Economicità degli investimenti </a:t>
            </a:r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(0 - 15 punti)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676518" y="3327432"/>
            <a:ext cx="6294958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Arial Narrow" panose="020B0606020202030204" pitchFamily="34" charset="0"/>
                <a:ea typeface="Times New Roman"/>
                <a:cs typeface="Times New Roman"/>
              </a:rPr>
              <a:t>Sostenibilità degli investimenti </a:t>
            </a:r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(0 - 15 punti)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F3C3101-37C7-4C34-A05F-28FFCACCA65A}"/>
              </a:ext>
            </a:extLst>
          </p:cNvPr>
          <p:cNvSpPr/>
          <p:nvPr/>
        </p:nvSpPr>
        <p:spPr>
          <a:xfrm>
            <a:off x="2676518" y="1567507"/>
            <a:ext cx="631508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Arial Narrow" panose="020B0606020202030204" pitchFamily="34" charset="0"/>
                <a:ea typeface="Times New Roman"/>
                <a:cs typeface="Times New Roman"/>
              </a:rPr>
              <a:t>Migliori soluzioni tecnologiche presenti sul mercato </a:t>
            </a:r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(0 - 15 punti)</a:t>
            </a:r>
          </a:p>
        </p:txBody>
      </p:sp>
    </p:spTree>
    <p:extLst>
      <p:ext uri="{BB962C8B-B14F-4D97-AF65-F5344CB8AC3E}">
        <p14:creationId xmlns:p14="http://schemas.microsoft.com/office/powerpoint/2010/main" val="4052570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-19323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AVVIO E SVOLGIMENTO DEI PROGETTI</a:t>
            </a:r>
          </a:p>
        </p:txBody>
      </p:sp>
      <p:sp>
        <p:nvSpPr>
          <p:cNvPr id="4" name="Elaborazione alternativa 3"/>
          <p:cNvSpPr/>
          <p:nvPr/>
        </p:nvSpPr>
        <p:spPr>
          <a:xfrm>
            <a:off x="184073" y="822864"/>
            <a:ext cx="2311479" cy="1469419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Domande della 1° finestra</a:t>
            </a:r>
            <a:endParaRPr lang="it-IT" sz="20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Elaborazione alternativa 5"/>
          <p:cNvSpPr/>
          <p:nvPr/>
        </p:nvSpPr>
        <p:spPr>
          <a:xfrm>
            <a:off x="2838167" y="793077"/>
            <a:ext cx="5762907" cy="65472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Dalla data di presentazione della domanda ed entro 10 mesi dal provvedimento di concessione</a:t>
            </a:r>
          </a:p>
        </p:txBody>
      </p:sp>
      <p:sp>
        <p:nvSpPr>
          <p:cNvPr id="8" name="Elaborazione alternativa 7"/>
          <p:cNvSpPr/>
          <p:nvPr/>
        </p:nvSpPr>
        <p:spPr>
          <a:xfrm>
            <a:off x="184074" y="3858603"/>
            <a:ext cx="2311478" cy="157466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Domande della 2° finestra</a:t>
            </a:r>
          </a:p>
        </p:txBody>
      </p:sp>
      <p:sp>
        <p:nvSpPr>
          <p:cNvPr id="10" name="Elaborazione alternativa 9">
            <a:extLst>
              <a:ext uri="{FF2B5EF4-FFF2-40B4-BE49-F238E27FC236}">
                <a16:creationId xmlns:a16="http://schemas.microsoft.com/office/drawing/2014/main" id="{F30D4363-6525-408D-B47B-04DA836E8DB6}"/>
              </a:ext>
            </a:extLst>
          </p:cNvPr>
          <p:cNvSpPr/>
          <p:nvPr/>
        </p:nvSpPr>
        <p:spPr>
          <a:xfrm>
            <a:off x="2838164" y="3858603"/>
            <a:ext cx="5762907" cy="656059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Dal 1 gennaio 2019 ed entro 10 mesi dal provvedimento di concessione e non oltre il 31/12/2019</a:t>
            </a:r>
          </a:p>
        </p:txBody>
      </p:sp>
      <p:sp>
        <p:nvSpPr>
          <p:cNvPr id="12" name="Elaborazione alternativa 11">
            <a:extLst>
              <a:ext uri="{FF2B5EF4-FFF2-40B4-BE49-F238E27FC236}">
                <a16:creationId xmlns:a16="http://schemas.microsoft.com/office/drawing/2014/main" id="{FF4E3C49-C127-4274-9DD9-A91F0DFCFB69}"/>
              </a:ext>
            </a:extLst>
          </p:cNvPr>
          <p:cNvSpPr/>
          <p:nvPr/>
        </p:nvSpPr>
        <p:spPr>
          <a:xfrm>
            <a:off x="2838167" y="1637561"/>
            <a:ext cx="5762907" cy="65472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Almeno 80% del progetto nel 2018 e fino ad un massimo del 20% nel 2019</a:t>
            </a:r>
          </a:p>
        </p:txBody>
      </p:sp>
      <p:sp>
        <p:nvSpPr>
          <p:cNvPr id="13" name="Elaborazione alternativa 12">
            <a:extLst>
              <a:ext uri="{FF2B5EF4-FFF2-40B4-BE49-F238E27FC236}">
                <a16:creationId xmlns:a16="http://schemas.microsoft.com/office/drawing/2014/main" id="{AC0439B0-E9A7-4909-B800-A8E46F453C1E}"/>
              </a:ext>
            </a:extLst>
          </p:cNvPr>
          <p:cNvSpPr/>
          <p:nvPr/>
        </p:nvSpPr>
        <p:spPr>
          <a:xfrm>
            <a:off x="2838165" y="4777212"/>
            <a:ext cx="5762907" cy="656059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100% del progetto nel 2019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DE65578-DDB2-465B-9432-48D99BF14AE2}"/>
              </a:ext>
            </a:extLst>
          </p:cNvPr>
          <p:cNvSpPr txBox="1"/>
          <p:nvPr/>
        </p:nvSpPr>
        <p:spPr>
          <a:xfrm>
            <a:off x="184073" y="2430043"/>
            <a:ext cx="8416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C00000"/>
                </a:solidFill>
                <a:latin typeface="Arial Narrow" panose="020B0606020202030204" pitchFamily="34" charset="0"/>
              </a:rPr>
              <a:t>Verifica intermedia </a:t>
            </a:r>
          </a:p>
          <a:p>
            <a:pPr algn="ctr"/>
            <a:r>
              <a:rPr lang="it-IT" sz="2200" b="1" dirty="0">
                <a:solidFill>
                  <a:srgbClr val="C00000"/>
                </a:solidFill>
                <a:latin typeface="Arial Narrow" panose="020B0606020202030204" pitchFamily="34" charset="0"/>
              </a:rPr>
              <a:t>sullo stato di attuazione e eventuale aggiornamento del cronoprogramma </a:t>
            </a:r>
          </a:p>
          <a:p>
            <a:pPr algn="ctr"/>
            <a:r>
              <a:rPr lang="it-IT" sz="2200" b="1" u="sng" dirty="0">
                <a:solidFill>
                  <a:srgbClr val="C00000"/>
                </a:solidFill>
                <a:latin typeface="Arial Narrow" panose="020B0606020202030204" pitchFamily="34" charset="0"/>
              </a:rPr>
              <a:t>tra il 2 gennaio 2019 e il 15 gennaio 2019 </a:t>
            </a:r>
            <a:r>
              <a:rPr lang="it-IT" sz="2200" b="1" dirty="0">
                <a:solidFill>
                  <a:srgbClr val="C00000"/>
                </a:solidFill>
                <a:latin typeface="Arial Narrow" panose="020B0606020202030204" pitchFamily="34" charset="0"/>
              </a:rPr>
              <a:t>per le domande della 1°finestra</a:t>
            </a:r>
          </a:p>
        </p:txBody>
      </p:sp>
    </p:spTree>
    <p:extLst>
      <p:ext uri="{BB962C8B-B14F-4D97-AF65-F5344CB8AC3E}">
        <p14:creationId xmlns:p14="http://schemas.microsoft.com/office/powerpoint/2010/main" val="128765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EVENTUALI VARIAZIONI DEI PROGETTI</a:t>
            </a:r>
          </a:p>
        </p:txBody>
      </p:sp>
      <p:sp>
        <p:nvSpPr>
          <p:cNvPr id="4" name="Elaborazione alternativa 3"/>
          <p:cNvSpPr/>
          <p:nvPr/>
        </p:nvSpPr>
        <p:spPr>
          <a:xfrm>
            <a:off x="209738" y="757418"/>
            <a:ext cx="2800162" cy="113551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Arial Narrow" panose="020B0606020202030204" pitchFamily="34" charset="0"/>
              </a:rPr>
              <a:t>CASI IN CUI OCCORRE PRESENTARE UNA VARIAZIONE</a:t>
            </a:r>
          </a:p>
        </p:txBody>
      </p:sp>
      <p:sp>
        <p:nvSpPr>
          <p:cNvPr id="5" name="Elaborazione alternativa 4"/>
          <p:cNvSpPr/>
          <p:nvPr/>
        </p:nvSpPr>
        <p:spPr>
          <a:xfrm>
            <a:off x="209738" y="2012737"/>
            <a:ext cx="2800162" cy="830997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QUANDO PRESENTARE LA VARIAZIONE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95650" y="2094913"/>
            <a:ext cx="566737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 Narrow" panose="020B0606020202030204" pitchFamily="34" charset="0"/>
              </a:rPr>
              <a:t>Almeno 60 giorni prima della scadenza del termine per la rendicontazione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295650" y="716361"/>
            <a:ext cx="5667375" cy="11765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Scostamento tra gli interventi approvati e quelli che si intende effettivamente realizzare che comportano funzionalità e impatti diversi e una diversa valutazione del progetto</a:t>
            </a:r>
          </a:p>
        </p:txBody>
      </p:sp>
      <p:sp>
        <p:nvSpPr>
          <p:cNvPr id="8" name="Elaborazione alternativa 7">
            <a:extLst>
              <a:ext uri="{FF2B5EF4-FFF2-40B4-BE49-F238E27FC236}">
                <a16:creationId xmlns:a16="http://schemas.microsoft.com/office/drawing/2014/main" id="{8C8FA7B5-0105-48F0-BEB4-94759CC5E37E}"/>
              </a:ext>
            </a:extLst>
          </p:cNvPr>
          <p:cNvSpPr/>
          <p:nvPr/>
        </p:nvSpPr>
        <p:spPr>
          <a:xfrm>
            <a:off x="209738" y="3352800"/>
            <a:ext cx="2800162" cy="253365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CASI IN CUI LA VARIAZIONE NON VIENE AUTORIZZATA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617BF27-B982-4131-A348-B0CF1FCD0C0B}"/>
              </a:ext>
            </a:extLst>
          </p:cNvPr>
          <p:cNvSpPr/>
          <p:nvPr/>
        </p:nvSpPr>
        <p:spPr>
          <a:xfrm>
            <a:off x="3295650" y="3032954"/>
            <a:ext cx="5591177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Nel caso in cui la spesa scenda al di sotto del 50% della spesa approvata o della dimensione minima dell’investimento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8A03DD9-8471-4432-80EA-59AB1829578C}"/>
              </a:ext>
            </a:extLst>
          </p:cNvPr>
          <p:cNvSpPr/>
          <p:nvPr/>
        </p:nvSpPr>
        <p:spPr>
          <a:xfrm>
            <a:off x="3295650" y="4054207"/>
            <a:ext cx="559117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Se comporta una modifica degli obiettivi originari e dell'impianto complessivo del progetto ammesso a finanziamento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2F6A84C-C56D-456D-88A5-79A3F04BC620}"/>
              </a:ext>
            </a:extLst>
          </p:cNvPr>
          <p:cNvSpPr/>
          <p:nvPr/>
        </p:nvSpPr>
        <p:spPr>
          <a:xfrm>
            <a:off x="3295650" y="5096305"/>
            <a:ext cx="559117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Quando al progetto, a seguito della variazione proposta, è attribuibile un punteggio inferiore a 60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BFA166C-14C8-4E88-9987-9574CED2C377}"/>
              </a:ext>
            </a:extLst>
          </p:cNvPr>
          <p:cNvSpPr/>
          <p:nvPr/>
        </p:nvSpPr>
        <p:spPr>
          <a:xfrm>
            <a:off x="3295650" y="5861404"/>
            <a:ext cx="5591176" cy="4120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Quando ha ad oggetto una richiesta di proroga</a:t>
            </a:r>
          </a:p>
        </p:txBody>
      </p:sp>
    </p:spTree>
    <p:extLst>
      <p:ext uri="{BB962C8B-B14F-4D97-AF65-F5344CB8AC3E}">
        <p14:creationId xmlns:p14="http://schemas.microsoft.com/office/powerpoint/2010/main" val="188370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1" y="0"/>
            <a:ext cx="9144000" cy="732137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DEL BANDO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138544" y="947016"/>
            <a:ext cx="8866909" cy="4758459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  <a:effectLst/>
          <a:scene3d>
            <a:camera prst="perspective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Incentivare la propensione agli investimenti </a:t>
            </a:r>
          </a:p>
          <a:p>
            <a:pPr algn="ctr"/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delle PMI dell’Emilia-Romagna che non hanno liquidità </a:t>
            </a:r>
          </a:p>
          <a:p>
            <a:pPr algn="ctr"/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Accrescere la competitività e l’attrattività del sistema produttivo, anche nell’ottica dello sviluppo sostenibile</a:t>
            </a:r>
          </a:p>
          <a:p>
            <a:pPr algn="ctr"/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Favorire i percorsi di consolidamento e diversificazione</a:t>
            </a:r>
          </a:p>
        </p:txBody>
      </p:sp>
    </p:spTree>
    <p:extLst>
      <p:ext uri="{BB962C8B-B14F-4D97-AF65-F5344CB8AC3E}">
        <p14:creationId xmlns:p14="http://schemas.microsoft.com/office/powerpoint/2010/main" val="2902817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-9798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RENDICONTAZIONE DEI PROGETTI</a:t>
            </a:r>
          </a:p>
        </p:txBody>
      </p:sp>
      <p:sp>
        <p:nvSpPr>
          <p:cNvPr id="7" name="Elaborazione alternativa 6"/>
          <p:cNvSpPr/>
          <p:nvPr/>
        </p:nvSpPr>
        <p:spPr>
          <a:xfrm>
            <a:off x="133538" y="796726"/>
            <a:ext cx="1770599" cy="86230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</a:rPr>
              <a:t>MODALITA’</a:t>
            </a:r>
          </a:p>
        </p:txBody>
      </p:sp>
      <p:sp>
        <p:nvSpPr>
          <p:cNvPr id="8" name="Elaborazione alternativa 7"/>
          <p:cNvSpPr/>
          <p:nvPr/>
        </p:nvSpPr>
        <p:spPr>
          <a:xfrm>
            <a:off x="209740" y="1981200"/>
            <a:ext cx="1694397" cy="2438400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TERMINI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190751" y="796726"/>
            <a:ext cx="6829424" cy="8623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Compilazione e invio della domanda di pagamento tramite l’applicazione web </a:t>
            </a:r>
            <a:r>
              <a:rPr lang="it-IT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Sfinge 2020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076450" y="1738023"/>
            <a:ext cx="6943725" cy="28244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0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Domande 1° finestra:</a:t>
            </a:r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dal 1° maggio 2019 e non oltre il 30 settembre 2019 ed entro i 2 mesi successivi alla scadenza dei 10 mesi decorrenti dal provvedimento di concessione</a:t>
            </a: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0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Domande 2° finestra:</a:t>
            </a:r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dal 1° ottobre 2019 e non oltre il 28 febbraio 2020 ed entro i 2 mesi successivi alla scadenza dei 10 mesi decorrenti dal provvedimento di concessione</a:t>
            </a: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800" dirty="0">
              <a:latin typeface="Arial Narrow" panose="020B0606020202030204" pitchFamily="34" charset="0"/>
            </a:endParaRPr>
          </a:p>
        </p:txBody>
      </p:sp>
      <p:sp>
        <p:nvSpPr>
          <p:cNvPr id="11" name="Elaborazione alternativa 10"/>
          <p:cNvSpPr/>
          <p:nvPr/>
        </p:nvSpPr>
        <p:spPr>
          <a:xfrm>
            <a:off x="209739" y="4689420"/>
            <a:ext cx="1770600" cy="1479662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MODALITA’ PAGAMENTO DELLE SPESE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2190751" y="4689420"/>
            <a:ext cx="6723121" cy="14821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BONIFICO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RI.BA.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R.I.D.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CARTA DI CREDITO AZIENDALE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FINIMPORT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99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-9798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LIQUIDAZIONE DEI CONTRIBUTI</a:t>
            </a:r>
          </a:p>
        </p:txBody>
      </p:sp>
      <p:sp>
        <p:nvSpPr>
          <p:cNvPr id="7" name="Elaborazione alternativa 6"/>
          <p:cNvSpPr/>
          <p:nvPr/>
        </p:nvSpPr>
        <p:spPr>
          <a:xfrm>
            <a:off x="209740" y="1267374"/>
            <a:ext cx="1770599" cy="901799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MODALITA’</a:t>
            </a:r>
          </a:p>
        </p:txBody>
      </p:sp>
      <p:sp>
        <p:nvSpPr>
          <p:cNvPr id="8" name="Elaborazione alternativa 7"/>
          <p:cNvSpPr/>
          <p:nvPr/>
        </p:nvSpPr>
        <p:spPr>
          <a:xfrm>
            <a:off x="209739" y="2667000"/>
            <a:ext cx="1770599" cy="1343025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TERMINI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547937" y="1306870"/>
            <a:ext cx="6000749" cy="8623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8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un’unica soluzione 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8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547936" y="2667000"/>
            <a:ext cx="6000749" cy="13430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Entro 90 giorni dal ricevimento della domanda di pagamento</a:t>
            </a: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Elaborazione alternativa 12">
            <a:extLst>
              <a:ext uri="{FF2B5EF4-FFF2-40B4-BE49-F238E27FC236}">
                <a16:creationId xmlns:a16="http://schemas.microsoft.com/office/drawing/2014/main" id="{4E5B7E1A-665D-48A9-8252-92D241AE52B2}"/>
              </a:ext>
            </a:extLst>
          </p:cNvPr>
          <p:cNvSpPr/>
          <p:nvPr/>
        </p:nvSpPr>
        <p:spPr>
          <a:xfrm>
            <a:off x="209740" y="4415819"/>
            <a:ext cx="1770599" cy="1413481"/>
          </a:xfrm>
          <a:prstGeom prst="flowChartAlternate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latin typeface="Arial Narrow" panose="020B0606020202030204" pitchFamily="34" charset="0"/>
              </a:rPr>
              <a:t>CONDIZIONI</a:t>
            </a:r>
          </a:p>
        </p:txBody>
      </p:sp>
      <p:sp>
        <p:nvSpPr>
          <p:cNvPr id="14" name="Rettangolo arrotondato 9">
            <a:extLst>
              <a:ext uri="{FF2B5EF4-FFF2-40B4-BE49-F238E27FC236}">
                <a16:creationId xmlns:a16="http://schemas.microsoft.com/office/drawing/2014/main" id="{AABE461A-32D3-4E7F-ADB4-80E9A5F97EB2}"/>
              </a:ext>
            </a:extLst>
          </p:cNvPr>
          <p:cNvSpPr/>
          <p:nvPr/>
        </p:nvSpPr>
        <p:spPr>
          <a:xfrm>
            <a:off x="2547937" y="4415818"/>
            <a:ext cx="6000749" cy="141348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Durc regolare (intervento sostitutivo)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Clausola </a:t>
            </a:r>
            <a:r>
              <a:rPr lang="it-IT" sz="2800" b="1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Deggendorf</a:t>
            </a:r>
            <a:endParaRPr lang="it-IT" sz="28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Comunicazione antimafia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20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it-IT" sz="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63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600" y="637113"/>
            <a:ext cx="8940800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endParaRPr lang="it-IT" sz="2000" b="1" dirty="0">
              <a:solidFill>
                <a:srgbClr val="C00000"/>
              </a:solidFill>
              <a:latin typeface="Arial Narrow" panose="020B0606020202030204" pitchFamily="34" charset="0"/>
              <a:ea typeface="ヒラギノ角ゴ Pro W3"/>
              <a:cs typeface="Times New Roman"/>
            </a:endParaRP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C00000"/>
                </a:solidFill>
                <a:latin typeface="Arial Narrow" panose="020B0606020202030204" pitchFamily="34" charset="0"/>
                <a:ea typeface="ヒラギノ角ゴ Pro W3"/>
                <a:cs typeface="Times New Roman"/>
              </a:rPr>
              <a:t>INFORMAZIONE E COMUNICAZIONE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endParaRPr lang="it-IT" sz="2000" b="1" dirty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STABILITA’ DELLE OPERAZIONI (NEI 3 ANNI SUCCESSIVI AL PAGAMENTO DEL CONTRIBUTO)</a:t>
            </a:r>
          </a:p>
          <a:p>
            <a:pPr marL="28575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dirty="0">
                <a:latin typeface="Arial Narrow" panose="020B0606020202030204" pitchFamily="34" charset="0"/>
                <a:ea typeface="Times New Roman"/>
                <a:cs typeface="Times New Roman"/>
              </a:rPr>
              <a:t>non cessare l’attività;</a:t>
            </a:r>
          </a:p>
          <a:p>
            <a:pPr marL="285750" lvl="1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dirty="0">
                <a:latin typeface="Arial Narrow" panose="020B0606020202030204" pitchFamily="34" charset="0"/>
                <a:ea typeface="Times New Roman"/>
                <a:cs typeface="Times New Roman"/>
              </a:rPr>
              <a:t>non rilocalizzare l’attività al di fuori del territorio della Regione Emilia-Romagna;</a:t>
            </a:r>
          </a:p>
          <a:p>
            <a:pPr marL="285750" lvl="1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dirty="0">
                <a:latin typeface="Arial Narrow" panose="020B0606020202030204" pitchFamily="34" charset="0"/>
                <a:ea typeface="Times New Roman"/>
                <a:cs typeface="Times New Roman"/>
              </a:rPr>
              <a:t>non modificare la destinazione d’uso della sede locale o unità operativa oggetto dell’intervento;</a:t>
            </a:r>
          </a:p>
          <a:p>
            <a:pPr marL="285750" lvl="1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it-IT" sz="2000" dirty="0">
                <a:latin typeface="Arial Narrow" panose="020B0606020202030204" pitchFamily="34" charset="0"/>
                <a:ea typeface="Times New Roman"/>
                <a:cs typeface="Times New Roman"/>
              </a:rPr>
              <a:t>non apportare modifiche sostanziali al progetto che ne alterino la natura, gli obiettivi o le condizioni di attuazione con il risultato di comprometterne gli obiettivi originari.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endParaRPr lang="it-IT" sz="2000" b="1" dirty="0">
              <a:solidFill>
                <a:prstClr val="black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OPERAZIONI STRAORDINARIE DI IMPRESA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Wingdings"/>
              <a:buChar char=""/>
            </a:pPr>
            <a:r>
              <a:rPr lang="it-IT" sz="2000" dirty="0">
                <a:latin typeface="Arial Narrow" panose="020B0606020202030204" pitchFamily="34" charset="0"/>
                <a:ea typeface="ヒラギノ角ゴ Pro W3"/>
                <a:cs typeface="Times New Roman"/>
              </a:rPr>
              <a:t>operazioni passive di incorporazione del beneficiario in altra impresa per fusione;</a:t>
            </a:r>
            <a:endParaRPr lang="it-IT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Wingdings"/>
              <a:buChar char=""/>
            </a:pPr>
            <a:r>
              <a:rPr lang="it-IT" sz="2000" dirty="0">
                <a:latin typeface="Arial Narrow" panose="020B0606020202030204" pitchFamily="34" charset="0"/>
                <a:ea typeface="ヒラギノ角ゴ Pro W3"/>
                <a:cs typeface="Times New Roman"/>
              </a:rPr>
              <a:t>operazioni attive di acquisizione del capitale di maggioranza di altre imprese effettuate dal beneficiario;</a:t>
            </a:r>
            <a:endParaRPr lang="it-IT" sz="20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Wingdings"/>
              <a:buChar char=""/>
            </a:pPr>
            <a:r>
              <a:rPr lang="it-IT" sz="2000" dirty="0">
                <a:latin typeface="Arial Narrow" panose="020B0606020202030204" pitchFamily="34" charset="0"/>
                <a:ea typeface="ヒラギノ角ゴ Pro W3"/>
                <a:cs typeface="Times New Roman"/>
              </a:rPr>
              <a:t>cessione di ramo d’azienda da parte del beneficiario ad un’altra impresa.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Wingdings"/>
              <a:buChar char=""/>
            </a:pPr>
            <a:r>
              <a:rPr lang="it-IT" sz="2000" dirty="0">
                <a:latin typeface="Arial Narrow" panose="020B0606020202030204" pitchFamily="34" charset="0"/>
                <a:ea typeface="Calibri"/>
                <a:cs typeface="Times New Roman"/>
              </a:rPr>
              <a:t>Altre modifiche inerenti il soggetto beneficiario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endParaRPr lang="it-IT" sz="2000" b="1" dirty="0">
              <a:solidFill>
                <a:srgbClr val="C00000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COLLABORAZIONE CON ADG POR FESR PER CONTROLLI E MONITORAGGIO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endParaRPr lang="it-IT" sz="2000" b="1" dirty="0">
              <a:solidFill>
                <a:srgbClr val="C00000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endParaRPr lang="it-IT" sz="2000" b="1" dirty="0">
              <a:solidFill>
                <a:srgbClr val="C00000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-28848"/>
            <a:ext cx="9144000" cy="558015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OBBLIGHI A CARICO DEI BENEFICIARI</a:t>
            </a:r>
          </a:p>
        </p:txBody>
      </p:sp>
    </p:spTree>
    <p:extLst>
      <p:ext uri="{BB962C8B-B14F-4D97-AF65-F5344CB8AC3E}">
        <p14:creationId xmlns:p14="http://schemas.microsoft.com/office/powerpoint/2010/main" val="200082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13027" y="-7338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INFORMAZIONI SUL BANDO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114300" y="980375"/>
            <a:ext cx="8809567" cy="11264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srgbClr val="DD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SITO POR FESR 2014/2020 </a:t>
            </a:r>
            <a:endParaRPr lang="it-IT" sz="2800" dirty="0">
              <a:solidFill>
                <a:srgbClr val="DD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000" b="1" u="sng" dirty="0">
                <a:solidFill>
                  <a:srgbClr val="0000C0"/>
                </a:solidFill>
                <a:latin typeface="Arial Narrow" panose="020B0606020202030204" pitchFamily="34" charset="0"/>
                <a:ea typeface="Times New Roman"/>
                <a:cs typeface="OpenSymbol"/>
                <a:hlinkClick r:id="rId2"/>
              </a:rPr>
              <a:t>http://fesr.regione.emilia-romagna.it/opportunita/2018/investimentiproduttivi</a:t>
            </a:r>
            <a:endParaRPr lang="it-IT" sz="2000" b="1" u="sng" dirty="0">
              <a:solidFill>
                <a:srgbClr val="0000C0"/>
              </a:solidFill>
              <a:latin typeface="Arial Narrow" panose="020B0606020202030204" pitchFamily="34" charset="0"/>
              <a:ea typeface="Times New Roman"/>
              <a:cs typeface="OpenSymbol"/>
            </a:endParaRPr>
          </a:p>
          <a:p>
            <a:pPr lvl="0"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b="1" dirty="0">
              <a:solidFill>
                <a:srgbClr val="000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154516" y="2447622"/>
            <a:ext cx="8729134" cy="19885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90000"/>
              </a:lnSpc>
              <a:spcAft>
                <a:spcPts val="0"/>
              </a:spcAft>
            </a:pPr>
            <a:r>
              <a:rPr lang="it-IT" sz="2800" b="1" dirty="0">
                <a:solidFill>
                  <a:srgbClr val="DD0000"/>
                </a:solidFill>
                <a:latin typeface="Arial Narrow" panose="020B0606020202030204" pitchFamily="34" charset="0"/>
                <a:ea typeface="ヒラギノ角ゴ Pro W3"/>
                <a:cs typeface="OpenSymbol"/>
              </a:rPr>
              <a:t>SPORTELLO IMPRESE </a:t>
            </a:r>
          </a:p>
          <a:p>
            <a:pPr lvl="0" algn="just">
              <a:lnSpc>
                <a:spcPct val="90000"/>
              </a:lnSpc>
              <a:spcAft>
                <a:spcPts val="0"/>
              </a:spcAft>
            </a:pPr>
            <a:r>
              <a:rPr lang="it-IT" sz="2800" dirty="0">
                <a:latin typeface="Arial Narrow" panose="020B0606020202030204" pitchFamily="34" charset="0"/>
                <a:ea typeface="ヒラギノ角ゴ Pro W3"/>
                <a:cs typeface="OpenSymbol"/>
              </a:rPr>
              <a:t>DAL LUNEDÌ AL VENERDÌ, DALLE 9.30 ALLE 13.00, TEL. </a:t>
            </a:r>
            <a:r>
              <a:rPr lang="it-IT" sz="2800" b="1" dirty="0">
                <a:solidFill>
                  <a:srgbClr val="DD0000"/>
                </a:solidFill>
                <a:latin typeface="Arial Narrow" panose="020B0606020202030204" pitchFamily="34" charset="0"/>
                <a:ea typeface="ヒラギノ角ゴ Pro W3"/>
                <a:cs typeface="OpenSymbol"/>
              </a:rPr>
              <a:t>848800258</a:t>
            </a:r>
            <a:r>
              <a:rPr lang="it-IT" sz="2800" dirty="0">
                <a:latin typeface="Arial Narrow" panose="020B0606020202030204" pitchFamily="34" charset="0"/>
                <a:ea typeface="ヒラギノ角ゴ Pro W3"/>
                <a:cs typeface="OpenSymbol"/>
              </a:rPr>
              <a:t> - CHIAMATA A COSTO TARIFFA URBANA, SECONDO IL PROPRIO PIANO TARIFFARIO</a:t>
            </a: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54516" y="4629158"/>
            <a:ext cx="8648823" cy="14060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dirty="0">
                <a:solidFill>
                  <a:srgbClr val="DD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 MAIL</a:t>
            </a:r>
          </a:p>
          <a:p>
            <a:pPr lvl="0"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it-IT" sz="2800" b="1" u="sng" dirty="0" err="1">
                <a:solidFill>
                  <a:srgbClr val="0000FF"/>
                </a:solidFill>
                <a:latin typeface="Arial Narrow" panose="020B0606020202030204" pitchFamily="34" charset="0"/>
                <a:ea typeface="Times New Roman"/>
                <a:cs typeface="OpenSymbol"/>
              </a:rPr>
              <a:t>infoporfesr@regione.emilia-romagna.it</a:t>
            </a:r>
            <a:endParaRPr lang="it-IT" sz="2800" b="1" u="sng" dirty="0">
              <a:solidFill>
                <a:srgbClr val="0000FF"/>
              </a:solidFill>
              <a:latin typeface="Arial Narrow" panose="020B0606020202030204" pitchFamily="34" charset="0"/>
              <a:ea typeface="Times New Roman"/>
              <a:cs typeface="OpenSymbol"/>
            </a:endParaRPr>
          </a:p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endParaRPr lang="it-IT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7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-28848"/>
            <a:ext cx="9144000" cy="558015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ALTRI BANDI E AGEVOLAZIONI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EE20AC7-DEF8-4B15-943D-F83EDE38B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55948"/>
              </p:ext>
            </p:extLst>
          </p:nvPr>
        </p:nvGraphicFramePr>
        <p:xfrm>
          <a:off x="0" y="643354"/>
          <a:ext cx="9144000" cy="61449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376871">
                  <a:extLst>
                    <a:ext uri="{9D8B030D-6E8A-4147-A177-3AD203B41FA5}">
                      <a16:colId xmlns:a16="http://schemas.microsoft.com/office/drawing/2014/main" val="555129414"/>
                    </a:ext>
                  </a:extLst>
                </a:gridCol>
                <a:gridCol w="3767129">
                  <a:extLst>
                    <a:ext uri="{9D8B030D-6E8A-4147-A177-3AD203B41FA5}">
                      <a16:colId xmlns:a16="http://schemas.microsoft.com/office/drawing/2014/main" val="3573913651"/>
                    </a:ext>
                  </a:extLst>
                </a:gridCol>
              </a:tblGrid>
              <a:tr h="56595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>
                          <a:solidFill>
                            <a:schemeClr val="bg1"/>
                          </a:solidFill>
                          <a:latin typeface="Arial Narrow"/>
                          <a:cs typeface="Arial Narrow"/>
                        </a:rPr>
                        <a:t>POR FESR 2014/2020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318566"/>
                  </a:ext>
                </a:extLst>
              </a:tr>
              <a:tr h="50687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ASSE 1 Ricerca e innovazione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40072"/>
                  </a:ext>
                </a:extLst>
              </a:tr>
              <a:tr h="91238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AZIONE 1.1.3 Valorizzazione economica dell’innovazione attraverso la sperimentazione e adozione di soluzioni innovative nei processi e nei prodotti e nelle formule organizzative nonché attraverso il finanziamento dell’industrializzazione dei risultati della ricerca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ＭＳ Ｐゴシック" pitchFamily="34" charset="-128"/>
                        <a:cs typeface="Arial Narrow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BANDO PUBBLICATO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1200" dirty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(DGR. 564/2018)</a:t>
                      </a:r>
                      <a:endParaRPr lang="it-IT" altLang="it-IT" sz="1600" b="1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ＭＳ Ｐゴシック" pitchFamily="34" charset="-128"/>
                        <a:cs typeface="Arial Narrow"/>
                      </a:endParaRPr>
                    </a:p>
                    <a:p>
                      <a:pPr algn="just"/>
                      <a:r>
                        <a:rPr lang="it-IT" altLang="it-IT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Domande dal 9 luglio 2018 ed entro il 3/8/2018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ＭＳ Ｐゴシック" pitchFamily="34" charset="-128"/>
                        <a:cs typeface="Arial Narrow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802234"/>
                  </a:ext>
                </a:extLst>
              </a:tr>
              <a:tr h="57733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ASSE 3 – Competitività e attrattività del sistema produttivo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437886"/>
                  </a:ext>
                </a:extLst>
              </a:tr>
              <a:tr h="64204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AZIONE 3.4.1 Promozione dell’export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ＭＳ Ｐゴシック" pitchFamily="34" charset="-128"/>
                        <a:cs typeface="Arial Narrow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it-IT" altLang="it-IT" sz="16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BANDO IN USCITA</a:t>
                      </a:r>
                    </a:p>
                    <a:p>
                      <a:pPr marL="0" algn="just" defTabSz="457200" rtl="0" eaLnBrk="1" latinLnBrk="0" hangingPunct="1"/>
                      <a:r>
                        <a:rPr lang="it-IT" altLang="it-IT" sz="16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Domande dall’11/6/2018 al 23/7/2018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ＭＳ Ｐゴシック" pitchFamily="34" charset="-128"/>
                        <a:cs typeface="Arial Narrow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15194"/>
                  </a:ext>
                </a:extLst>
              </a:tr>
              <a:tr h="89066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AZIONE 3.5.2 Supporto a soluzioni ICT nei processi produttivi delle PMI (e professionisti)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ＭＳ Ｐゴシック" pitchFamily="34" charset="-128"/>
                        <a:cs typeface="Arial Narrow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BANDO PUBBLICATO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(DGR.</a:t>
                      </a:r>
                      <a:r>
                        <a:rPr lang="it-IT" altLang="it-IT" sz="1600" b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 670/2018)</a:t>
                      </a:r>
                      <a:endParaRPr lang="it-IT" alt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/>
                        <a:ea typeface="ＭＳ Ｐゴシック" pitchFamily="34" charset="-128"/>
                        <a:cs typeface="Arial Narrow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Domande dal 22/5/2018 al 26/6/2018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540966"/>
                  </a:ext>
                </a:extLst>
              </a:tr>
              <a:tr h="72589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RISORSE REGIONALI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089716"/>
                  </a:ext>
                </a:extLst>
              </a:tr>
              <a:tr h="912382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FONDO PER IL MICROCREDITO</a:t>
                      </a:r>
                      <a:endParaRPr lang="it-IT" b="1" dirty="0">
                        <a:latin typeface="Arial Narrow"/>
                        <a:cs typeface="Arial Narrow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it-IT" sz="16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FONDO GIA’ OPERATIVO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(DGR. 1345/2016)</a:t>
                      </a:r>
                    </a:p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/>
                          <a:ea typeface="ＭＳ Ｐゴシック" pitchFamily="34" charset="-128"/>
                          <a:cs typeface="Arial Narrow"/>
                        </a:rPr>
                        <a:t>Domande dal 15/3/2017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1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998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9051"/>
            <a:ext cx="9144000" cy="723899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AZIONE 1.1.3 PROGETTI DI SPERIMENTAZIONE E ADOZIONE DI SOLUZIONI INNOVATIVE PER PMI IN AGREGAZIONE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271257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25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693875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13098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Finalità</a:t>
                      </a:r>
                    </a:p>
                    <a:p>
                      <a:endParaRPr lang="it-IT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Favorire</a:t>
                      </a:r>
                      <a:r>
                        <a:rPr lang="it-IT" sz="16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l’utilizzo dei risultati della ricerca realizzata o in via di conclusione per: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la sperimentazione e l’adozione di soluzioni innovative nei processi e nei prodotti e nelle formule organizzative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it-IT" sz="16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la loro l’industrializzazione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</a:t>
                      </a:r>
                      <a:r>
                        <a:rPr lang="it-IT" sz="1600" b="1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FINANZIAMENTO DELLE ATTIVITA’ DI RICERCA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endParaRPr lang="it-IT" sz="16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49231"/>
                  </a:ext>
                </a:extLst>
              </a:tr>
              <a:tr h="2040944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Beneficiari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Reti di PMI indipendenti tra loro (minimo 3)</a:t>
                      </a: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costituite nella forma di contratti di rete, consorzi e società consortili finalizzati all’innovazione</a:t>
                      </a:r>
                    </a:p>
                    <a:p>
                      <a:pPr lvl="0" algn="just"/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Le imprese mandatarie devono collocarsi negli ambiti della S3 ed essere società di capitali o cooperative</a:t>
                      </a:r>
                    </a:p>
                    <a:p>
                      <a:pPr lvl="0" algn="just"/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La rete può includere anche una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grande impresa</a:t>
                      </a: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se indipendente, se sono presenti almeno altre 3 PMI.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PERO’ NO CONTRIBUTO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Le imprese devono operare negli ambiti produttivi della S3 (PRIORITA’ A, B,</a:t>
                      </a:r>
                      <a:r>
                        <a:rPr lang="it-IT" sz="1600" b="1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DELLA STRATEGIA)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2817721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Arial Narrow" panose="020B0606020202030204" pitchFamily="34" charset="0"/>
                        </a:rPr>
                        <a:t>Progetti</a:t>
                      </a:r>
                      <a:r>
                        <a:rPr lang="it-IT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b="1" dirty="0">
                          <a:latin typeface="Arial Narrow" panose="020B0606020202030204" pitchFamily="34" charset="0"/>
                        </a:rPr>
                        <a:t>finanziabili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 ordine di importanza: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Progetti di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sperimentazione e adozione di soluzioni innovative di interesse comune</a:t>
                      </a: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in grado di produrre avanzamenti significativi in termini di produttività e/o ingresso in nuovi mercati;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Progetti volti alla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industrializzazione dei risultati della ricerca </a:t>
                      </a: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 termini di incremento della produttività e/o introduzione in nuovi mercati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Progetti di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innovazione digitale</a:t>
                      </a: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volti alla riprogettazione e applicazione di funzioni aziendali strategiche in chiave digitale (Industria 4.0), in grado di apportare cambiamenti sostanziali 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nella organizzazione di particolari funzioni aziendali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(Assunzione di giovani laureati a tempo indeterminato – Supporto di un manager di rete)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289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77698"/>
              </p:ext>
            </p:extLst>
          </p:nvPr>
        </p:nvGraphicFramePr>
        <p:xfrm>
          <a:off x="1" y="1"/>
          <a:ext cx="9144000" cy="662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294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059706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1474124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Dimensione e durata dei progetti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Valore minimo € 150.000,00 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(€ 75.000 se le imprese della rete sono tutte riconducibili all’ambito dell’industria culturale e creative)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Valore massimo € 300.000,00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La durata massima dei progetti è di 18 mesi - periodo 01/02/2019 – 31/07/2020 (eleggibilità della spesa)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1296095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Arial Narrow" panose="020B0606020202030204" pitchFamily="34" charset="0"/>
                        </a:rPr>
                        <a:t>Regime di aiuto, tipologia e misura del contributo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Regime di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esenzione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sensi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del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Regolamento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UE 651/2014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Art. 29 “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Aiuti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all’innovazione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delle PMI”</a:t>
                      </a:r>
                    </a:p>
                    <a:p>
                      <a:pPr lvl="0"/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Fondo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perduto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50%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della spesa ammissibile per le PMI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  <a:tr h="3132513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Arial Narrow" panose="020B0606020202030204" pitchFamily="34" charset="0"/>
                        </a:rPr>
                        <a:t>Spese ammissibili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1. Spese per nuovo personale laureato;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2. Spese per il personale interno impegnato nel progetto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per non oltre il 30%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delle voci 1, 4, 5 e 6;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3. Spese per personale ausiliario: personale di supporto alle prove e sperimentazioni,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per non oltre il 10%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delle voci 1, 4, 5 e 6;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4. Spese di consulenza per le attività di management di rete;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5. Spese di consulenza scientifica o specialistica, o per brevetti (o altri IPR)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acquisiti o ottenuti in licenza da fonti esterne alle normali condizioni di mercato;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6. spese per i costi dei materiali, delle forniture e di prodotti analoghi necessari</a:t>
                      </a:r>
                    </a:p>
                    <a:p>
                      <a:pPr algn="l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alle prove e/o sperimentazioni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+mn-cs"/>
                        </a:rPr>
                        <a:t>comunque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+mn-cs"/>
                        </a:rPr>
                        <a:t>per un valore non superiore al 20%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+mn-cs"/>
                        </a:rPr>
                        <a:t>delle voci da 1 a 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80719"/>
                  </a:ext>
                </a:extLst>
              </a:tr>
              <a:tr h="72362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Risorse finanziarie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€ 12.452.829,61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nel biennio 2019/2020. </a:t>
                      </a:r>
                    </a:p>
                    <a:p>
                      <a:pPr algn="just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2019: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€ 6.572.683,81  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2020: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€ 5.880.145,80</a:t>
                      </a:r>
                      <a:endParaRPr lang="it-IT" sz="18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555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9051"/>
            <a:ext cx="9144000" cy="502317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AZIONE 3.4.1 INTERNAZIONALIZZAZIONE DEI CONSORZI EXPORT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32561"/>
              </p:ext>
            </p:extLst>
          </p:nvPr>
        </p:nvGraphicFramePr>
        <p:xfrm>
          <a:off x="0" y="521368"/>
          <a:ext cx="9144000" cy="6212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25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693875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85603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Finalità</a:t>
                      </a:r>
                    </a:p>
                    <a:p>
                      <a:endParaRPr lang="it-IT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Favorire percorsi di internazionalizzazione in forma aggregata delle PMI industriali, commerciali e artigiane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per</a:t>
                      </a:r>
                      <a:r>
                        <a:rPr lang="it-IT" sz="16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accrescere il numero delle imprese esportatrici e la quota di prodotti e servizi esportati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49231"/>
                  </a:ext>
                </a:extLst>
              </a:tr>
              <a:tr h="949792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Beneficiari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Consorzi per l’internazionalizzazione</a:t>
                      </a:r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di cui alla Legge 7 agosto 2012, n. 134, costituiti ai sensi degli articoli 2602 e seguenti del codice civile o in forma di società consortile o cooperativa da imprese industriali, artigiane, di servizi e agroalimentari aventi sede in Italia.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440698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Arial Narrow" panose="020B0606020202030204" pitchFamily="34" charset="0"/>
                        </a:rPr>
                        <a:t>Progetti</a:t>
                      </a:r>
                      <a:r>
                        <a:rPr lang="it-IT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b="1" dirty="0">
                          <a:latin typeface="Arial Narrow" panose="020B0606020202030204" pitchFamily="34" charset="0"/>
                        </a:rPr>
                        <a:t>finanziabili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Progetti di penetrazione dei mercati esteri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Il progetto di internazionalizzazione dovrà fornire i seguenti elementi: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Scelta dei paesi target;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Settore merceologico;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Obiettivi e risultati attesi;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Azioni promozionali che compongono il progetto di internazionalizzazione, con l’indicazione dei contenuti, fasi, tempi, luoghi;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Costo di ciascuna azione e costo totale del progetto di internazionalizzazione al netto di IVA;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Modalità di coinvolgimento delle imprese partecipanti alle azioni consortili;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Elenco e tipologia dei materiali promozionali che si intendono eventualmente produrre;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Individuazione e CV delle società di consulenza eventualmente incaricate;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Illustrazione di eventuali accordi con soggetti internazionali dei paesi target e loro lettera di intenti;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Indicazione dell’eventuale presenza di una sede all’estero che dovrà essere certificata da copia del contratto d’affitto o di proprietà, nonché da traduzione asseverata, in caso sia redatto in una lingua diversa da Italiano, Inglese, Francese o Spagnolo;</a:t>
                      </a:r>
                    </a:p>
                    <a:p>
                      <a:pPr lvl="0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Nominativo del/dei coordinatore/i nonché le eventuali spese di personale commisurate alla durata del progetto di internazionalizzazione.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376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95409"/>
              </p:ext>
            </p:extLst>
          </p:nvPr>
        </p:nvGraphicFramePr>
        <p:xfrm>
          <a:off x="1" y="0"/>
          <a:ext cx="9144000" cy="6737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420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459580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53473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Dimensione e durata dei progetti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Non inferiore a 30.000,00 €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 1/1/2018 al 31/12/2019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1877243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Arial Narrow" panose="020B0606020202030204" pitchFamily="34" charset="0"/>
                        </a:rPr>
                        <a:t>Regime di aiuto, tipologia  e misura del contributo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Regime “De </a:t>
                      </a:r>
                      <a:r>
                        <a:rPr lang="it-IT" sz="1600" b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minimis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” ai sensi del Regolamento UE n. 1401/2013 , applicato alle imprese partecipanti al progetto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Fondo perduto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50% dell’investimento ritenuto ammissibile.</a:t>
                      </a:r>
                      <a:b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Il contributo massimo concedibile per ciascun consorzio 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è determinato in ragione del numero delle imprese consorziate partecipanti al programma promozionale e si calcola moltiplicando la quota di 10.000,00 euro per ogni impresa. Il contributo non potrà comunque superare </a:t>
                      </a: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l'importo massimo di 149.900,00 euro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  <a:tr h="3670431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Arial Narrow" panose="020B0606020202030204" pitchFamily="34" charset="0"/>
                        </a:rPr>
                        <a:t>Spese ammissibili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•	Spese promozionali del Consorzio, o del consorzio congiuntamente alle imprese partecipanti</a:t>
                      </a:r>
                    </a:p>
                    <a:p>
                      <a:pPr lvl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•	Spese di </a:t>
                      </a:r>
                      <a:r>
                        <a:rPr lang="it-IT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incoming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relative alla ospitalità di operatori esteri in Italia</a:t>
                      </a:r>
                    </a:p>
                    <a:p>
                      <a:pPr lvl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•	Spese di consulenza esterna inerenti: la partecipazione ad eventi promozionali all'estero e organizzazione di incontri d’affari; la realizzazione di rapporti di ricerca e di fattibilità, supporto alla certificazione di prodotti o servizi per l’export.</a:t>
                      </a:r>
                    </a:p>
                    <a:p>
                      <a:pPr lvl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•	Partecipazione a fiere, all’estero o in Italia (queste ultime sono ammesse purché abbiano qualifica internazionale e non rappresentino più del 50% delle partecipazioni a fiere del progetto)</a:t>
                      </a:r>
                    </a:p>
                    <a:p>
                      <a:pPr lvl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•	spese per la realizzazione o il rinnovo del marchio consortile o per la realizzazione di un nuovo sito internet del Consorzio</a:t>
                      </a:r>
                    </a:p>
                    <a:p>
                      <a:pPr lvl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•	Spese di personale del Consorzio relative ad attività di direzione, coordinamento, segreteria organizzativa, amministrazione o ad attività dirette alla realizzazione del progetto (per non più del 20% del costo del progetto)</a:t>
                      </a:r>
                    </a:p>
                    <a:p>
                      <a:pPr lvl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•	Spese di gestione (nella misura forfettaria del 5% del costo del progetto) tutte le spese dovranno essere sostenute dal </a:t>
                      </a: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gennaio 2018 al 31 dicembre 2019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80719"/>
                  </a:ext>
                </a:extLst>
              </a:tr>
              <a:tr h="44597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6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Risorse finanziarie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 le attività da realizzarsi nel 2018 e 2019, € </a:t>
                      </a: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2.900.000,00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6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9051"/>
            <a:ext cx="9144000" cy="79642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AZIONE 3.5.2 SOSTEGNO DI PROGETTI PER L’INNOVAZIONE, LA DIGITALIZZAZIONE E L’INFORMATIZZAZIONE DELLE ATTIVITA’ PROFESSIONALI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99543"/>
              </p:ext>
            </p:extLst>
          </p:nvPr>
        </p:nvGraphicFramePr>
        <p:xfrm>
          <a:off x="66675" y="815476"/>
          <a:ext cx="9077325" cy="599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551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637774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19417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Finalità</a:t>
                      </a:r>
                    </a:p>
                    <a:p>
                      <a:endParaRPr lang="it-IT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- Favorire lo sviluppo delle attività professionali e il loro riposizionamento</a:t>
                      </a:r>
                    </a:p>
                    <a:p>
                      <a:pPr marL="0" indent="0" algn="just">
                        <a:lnSpc>
                          <a:spcPct val="110000"/>
                        </a:lnSpc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  <a:buFontTx/>
                        <a:buNone/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- Facilitare l’affiancamento delle realtà professionali ai processi di </a:t>
                      </a:r>
                      <a:r>
                        <a:rPr lang="it-IT" altLang="it-IT" sz="1600" b="0" kern="0" dirty="0" err="1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efficientamento</a:t>
                      </a: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 della PA</a:t>
                      </a:r>
                    </a:p>
                    <a:p>
                      <a:pPr marL="0" indent="0" algn="just">
                        <a:lnSpc>
                          <a:spcPct val="110000"/>
                        </a:lnSpc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  <a:buFontTx/>
                        <a:buNone/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- Incentivare gli investimenti in nuove tecnologie, innovazioni di processo e in tecnologie informatiche</a:t>
                      </a:r>
                    </a:p>
                    <a:p>
                      <a:pPr marL="0" indent="0" algn="just">
                        <a:lnSpc>
                          <a:spcPct val="110000"/>
                        </a:lnSpc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  <a:buFontTx/>
                        <a:buNone/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- Diffondere la cultura d’impresa, dell’organizzazione e della gestione e valutazione economica dell’attività professionale</a:t>
                      </a:r>
                    </a:p>
                    <a:p>
                      <a:pPr algn="just">
                        <a:lnSpc>
                          <a:spcPct val="110000"/>
                        </a:lnSpc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- Consolidare le realtà professionali attraverso la stabilizzazione del lavoro</a:t>
                      </a:r>
                    </a:p>
                    <a:p>
                      <a:pPr algn="just">
                        <a:lnSpc>
                          <a:spcPct val="110000"/>
                        </a:lnSpc>
                        <a:buClr>
                          <a:schemeClr val="tx1">
                            <a:lumMod val="75000"/>
                            <a:lumOff val="25000"/>
                          </a:schemeClr>
                        </a:buClr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/>
                          <a:cs typeface="Arial Narrow"/>
                        </a:rPr>
                        <a:t>- Valorizzare le aggregazioni per la crescita competitiva dei professionisti e dei territori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49231"/>
                  </a:ext>
                </a:extLst>
              </a:tr>
              <a:tr h="1806483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Beneficiari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tabLst/>
                        <a:defRPr/>
                      </a:pPr>
                      <a:r>
                        <a:rPr kumimoji="0" lang="it-IT" altLang="it-IT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Liberi professionisti </a:t>
                      </a:r>
                      <a:r>
                        <a:rPr kumimoji="0" lang="it-IT" altLang="it-IT" sz="16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ordinistici</a:t>
                      </a:r>
                      <a:r>
                        <a:rPr kumimoji="0" lang="it-IT" altLang="it-IT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: </a:t>
                      </a:r>
                      <a:r>
                        <a:rPr kumimoji="0" lang="it-IT" altLang="it-IT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titolari di partita IVA, esercenti attività riservate, iscritti ai sensi dell’art.2229 del Codice civile a Ordini o collegi professionali e alle rispettive Casse di previdenza, che operano in forma singola, associata o societaria (società tra professionisti, società di professionisti o di ingegneria, società tra avvocati).</a:t>
                      </a:r>
                      <a:endParaRPr kumimoji="0" lang="it-IT" altLang="it-IT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/>
                        <a:ea typeface="ＭＳ Ｐゴシック"/>
                        <a:cs typeface="Arial Narrow"/>
                      </a:endParaRPr>
                    </a:p>
                    <a:p>
                      <a:pPr marL="0" marR="0" lvl="0" indent="0" algn="just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tabLst/>
                        <a:defRPr/>
                      </a:pPr>
                      <a:r>
                        <a:rPr kumimoji="0" lang="it-IT" altLang="it-IT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Liberi professionisti </a:t>
                      </a:r>
                      <a:r>
                        <a:rPr kumimoji="0" lang="it-IT" altLang="it-IT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non </a:t>
                      </a:r>
                      <a:r>
                        <a:rPr kumimoji="0" lang="it-IT" altLang="it-IT" sz="16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ordinistici</a:t>
                      </a:r>
                      <a:r>
                        <a:rPr kumimoji="0" lang="it-IT" altLang="it-IT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: </a:t>
                      </a:r>
                      <a:r>
                        <a:rPr kumimoji="0" lang="it-IT" altLang="it-IT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ＭＳ Ｐゴシック"/>
                          <a:cs typeface="Arial Narrow"/>
                        </a:rPr>
                        <a:t>titolari di partita IVA, operanti in forma singola o associata di «studi formalmente costituiti», che svolgono attività professionali non rientranti in quelle riservate agli iscritti a Ordini e Collegi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21472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Arial Narrow" panose="020B0606020202030204" pitchFamily="34" charset="0"/>
                        </a:rPr>
                        <a:t>Progetti</a:t>
                      </a:r>
                      <a:r>
                        <a:rPr lang="it-IT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b="1" dirty="0">
                          <a:latin typeface="Arial Narrow" panose="020B0606020202030204" pitchFamily="34" charset="0"/>
                        </a:rPr>
                        <a:t>finanziabili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Interventi per l’inno</a:t>
                      </a: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vazione tecnologica</a:t>
                      </a: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Interventi per la strutturazione, l’organizzazione, il riposizionamento strategico delle attività professionali</a:t>
                      </a: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Interventi per la diffusione della cultura della gestione e valutazione economica dell’attività professionale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Interventi per lo sviluppo di studi professionali e società di professionisti</a:t>
                      </a:r>
                      <a:r>
                        <a:rPr lang="it-IT" altLang="it-IT" sz="1600" b="0" kern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(diversificazione servizi, comunicazione e marketing, </a:t>
                      </a:r>
                      <a:r>
                        <a:rPr lang="it-IT" altLang="it-IT" sz="1600" b="0" kern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ecc</a:t>
                      </a:r>
                      <a:r>
                        <a:rPr lang="it-IT" altLang="it-IT" sz="1600" b="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-4618"/>
            <a:ext cx="9144000" cy="732137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CARATTERISTICHE DELL’INIZIATIVA</a:t>
            </a:r>
          </a:p>
        </p:txBody>
      </p:sp>
      <p:sp>
        <p:nvSpPr>
          <p:cNvPr id="5" name="Rettangolo arrotondato 17">
            <a:extLst>
              <a:ext uri="{FF2B5EF4-FFF2-40B4-BE49-F238E27FC236}">
                <a16:creationId xmlns:a16="http://schemas.microsoft.com/office/drawing/2014/main" id="{9AE12C07-7A2F-40A3-BCAD-5E54F589E53E}"/>
              </a:ext>
            </a:extLst>
          </p:cNvPr>
          <p:cNvSpPr/>
          <p:nvPr/>
        </p:nvSpPr>
        <p:spPr>
          <a:xfrm>
            <a:off x="230910" y="858983"/>
            <a:ext cx="8617526" cy="99752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sz="21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Sinergia con gli interventi di agevolazione pubblica erogati sotto forma di garanzia </a:t>
            </a:r>
          </a:p>
          <a:p>
            <a:pPr marL="270510" algn="ctr">
              <a:lnSpc>
                <a:spcPct val="150000"/>
              </a:lnSpc>
              <a:spcAft>
                <a:spcPts val="0"/>
              </a:spcAft>
            </a:pPr>
            <a:r>
              <a:rPr lang="it-IT" sz="2100" b="1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(c.d. piattaforma di garanzia)</a:t>
            </a:r>
            <a:r>
              <a:rPr lang="it-IT" sz="21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tramite il “</a:t>
            </a:r>
            <a:r>
              <a:rPr lang="it-IT" sz="2100" b="1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Fondo </a:t>
            </a:r>
            <a:r>
              <a:rPr lang="it-IT" sz="2100" b="1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EuReCa</a:t>
            </a:r>
            <a:r>
              <a:rPr lang="it-IT" sz="21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it-IT" sz="2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8843CB3-63BC-4B93-B9CE-504875783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10" y="1987973"/>
            <a:ext cx="8617526" cy="432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58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392794"/>
              </p:ext>
            </p:extLst>
          </p:nvPr>
        </p:nvGraphicFramePr>
        <p:xfrm>
          <a:off x="0" y="78802"/>
          <a:ext cx="9144000" cy="666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294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059706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743348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Dimensione e durata dei progetti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Minimo</a:t>
                      </a:r>
                      <a:r>
                        <a:rPr lang="it-IT" sz="16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15.000,00 €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Dalla data della domanda e fino al 31 dicembre 2018</a:t>
                      </a:r>
                      <a:endParaRPr lang="it-IT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2720963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Arial Narrow" panose="020B0606020202030204" pitchFamily="34" charset="0"/>
                        </a:rPr>
                        <a:t>Regime di aiuto e misura del contributo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 Narrow"/>
                        </a:rPr>
                        <a:t>De </a:t>
                      </a:r>
                      <a:r>
                        <a:rPr lang="it-IT" sz="1600" b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 Narrow"/>
                        </a:rPr>
                        <a:t>minimis</a:t>
                      </a:r>
                      <a:endParaRPr lang="it-IT" sz="16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 Narrow"/>
                      </a:endParaRPr>
                    </a:p>
                    <a:p>
                      <a:pPr lvl="0"/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 Narrow"/>
                      </a:endParaRPr>
                    </a:p>
                    <a:p>
                      <a:pPr lvl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 Narrow"/>
                        </a:rPr>
                        <a:t>40% delle spese ammissibili</a:t>
                      </a:r>
                    </a:p>
                    <a:p>
                      <a:pPr lvl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 Narrow"/>
                        </a:rPr>
                        <a:t>Elevabile a 45%  nei seguenti casi:</a:t>
                      </a:r>
                    </a:p>
                    <a:p>
                      <a:pPr marL="285750" lvl="0" indent="-285750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si realizzi</a:t>
                      </a:r>
                      <a:r>
                        <a:rPr lang="it-IT" altLang="it-IT" sz="1600" kern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 un </a:t>
                      </a:r>
                      <a:r>
                        <a:rPr lang="it-IT" alt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incremento occupazionale</a:t>
                      </a:r>
                    </a:p>
                    <a:p>
                      <a:pPr marL="285750" lvl="0" indent="-285750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il beneficiario sia caratterizzato da rilevanza </a:t>
                      </a:r>
                      <a:r>
                        <a:rPr lang="it-IT" alt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femminile/ giovanile</a:t>
                      </a:r>
                    </a:p>
                    <a:p>
                      <a:pPr marL="285750" lvl="0" indent="-285750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il beneficiario sia in possesso del </a:t>
                      </a:r>
                      <a:r>
                        <a:rPr lang="it-IT" alt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rating di legalità </a:t>
                      </a: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(Decreto n.57/2014)</a:t>
                      </a:r>
                    </a:p>
                    <a:p>
                      <a:pPr marL="285750" lvl="0" indent="-285750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L’unità locale oggetto dell’intervento sia localizzata in</a:t>
                      </a:r>
                      <a:r>
                        <a:rPr lang="it-IT" sz="1600" kern="0" dirty="0"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 </a:t>
                      </a:r>
                      <a:r>
                        <a:rPr 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area montana </a:t>
                      </a:r>
                      <a:r>
                        <a:rPr lang="it-IT" sz="1600" kern="0" dirty="0"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o </a:t>
                      </a:r>
                      <a:r>
                        <a:rPr 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 Narrow"/>
                        </a:rPr>
                        <a:t>aree 107.3.c</a:t>
                      </a:r>
                    </a:p>
                    <a:p>
                      <a:pPr marL="0" lvl="0" indent="0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it-IT" sz="1600" b="1" kern="0" dirty="0"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Contributo massimo € 25.000,00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  <a:tr h="2211709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Arial Narrow" panose="020B0606020202030204" pitchFamily="34" charset="0"/>
                        </a:rPr>
                        <a:t>Spese ammissibili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attrezzature, infrastrutture informatiche, tecnologiche digitali </a:t>
                      </a: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finalizzate alla realizzazione di piattaforme, siti web, al miglioramento della connettività di rete, alla digitalizzazione e la dematerializzazione dell’attività, la sicurezza informatica, ecc., compresa la strumentazione accessoria al loro funzionamento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brevetti, licenze software</a:t>
                      </a:r>
                      <a:r>
                        <a:rPr lang="it-IT" altLang="it-IT" sz="1600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, </a:t>
                      </a: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servizi applicativi, o altre forme di proprietà intellettuale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spese accessorie di carattere edilizio</a:t>
                      </a:r>
                      <a:r>
                        <a:rPr lang="it-IT" altLang="it-IT" sz="1600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, </a:t>
                      </a: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strettamente connesse alla installazione e posa in opera di infrastrutture informatiche e tecnologiche nel limite massimo di </a:t>
                      </a:r>
                      <a:r>
                        <a:rPr lang="it-IT" altLang="it-IT" sz="1600" b="1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€ 5.000,00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kern="0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consulenze specialistiche </a:t>
                      </a: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per la realizzazione del progetto </a:t>
                      </a:r>
                      <a:r>
                        <a:rPr lang="it-IT" altLang="it-IT" sz="1600" b="1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(</a:t>
                      </a:r>
                      <a:r>
                        <a:rPr lang="it-IT" altLang="it-IT" sz="1600" b="1" kern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max</a:t>
                      </a:r>
                      <a:r>
                        <a:rPr lang="it-IT" altLang="it-IT" sz="1600" b="1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 30%)</a:t>
                      </a:r>
                      <a:r>
                        <a:rPr lang="it-IT" altLang="it-IT" sz="1600" kern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 Narrow"/>
                        </a:rPr>
                        <a:t>, compreso gli studi di fattibilità per lo sviluppo di forme aggregate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80719"/>
                  </a:ext>
                </a:extLst>
              </a:tr>
              <a:tr h="84600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Risorse finanziarie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b="1" dirty="0">
                          <a:latin typeface="Arial Narrow" panose="020B0606020202030204" pitchFamily="34" charset="0"/>
                        </a:rPr>
                        <a:t>€ 2.000.000,00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8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217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0"/>
            <a:ext cx="9144000" cy="63817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FONDO PER IL MICRO CREDITO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71267"/>
              </p:ext>
            </p:extLst>
          </p:nvPr>
        </p:nvGraphicFramePr>
        <p:xfrm>
          <a:off x="80962" y="722659"/>
          <a:ext cx="8982075" cy="597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3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053262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14719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Finalità</a:t>
                      </a:r>
                    </a:p>
                    <a:p>
                      <a:endParaRPr lang="it-IT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Arial Narrow"/>
                        </a:rPr>
                        <a:t>Promuovere l'accesso al credito dei liberi professionisti, degli artigiani e delle imprese artigiane, delle micro imprese operanti sul territorio regionale al fine di accompagnarli in un percorso che li aiuti a strutturare la loro attività e ad acquisire quindi livelli minimi di credibilità nei confronti dei soggetti eroganti il credito</a:t>
                      </a:r>
                      <a:endParaRPr lang="it-IT" sz="1600" b="0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4501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Beneficiari</a:t>
                      </a:r>
                    </a:p>
                    <a:p>
                      <a:endParaRPr lang="it-IT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a) Lavoratori autonomi e liberi professionisti (anche nella forma aggregata delle società di professionisti)  operanti in Emilia-Romagna: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titolari di partita IVA da minimo 1 anno e da non più di 5;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con un fatturato negli ultimi 12 mesi compreso tra 15.000,00 e 70.000,00 euro;</a:t>
                      </a: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b)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Imprese individuali, Società di persone, società a responsabilità limitata semplificata o società cooperative operanti in Emilia Romagna: -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avviate da minimo 1 anno e da non più di 5;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- con un fatturato negli ultimi 12 mesi compreso fra 15.000,00 e 100.000,00 euro;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regolarmente costituite e iscritte al Registro delle imprese presso la CCIAA territorialmente competente.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In ogni caso, i richiedenti dovranno dichiarare di non avere un livello di indebitamento a breve superiore a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50.000,00 Euro.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269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62538"/>
              </p:ext>
            </p:extLst>
          </p:nvPr>
        </p:nvGraphicFramePr>
        <p:xfrm>
          <a:off x="66675" y="-1"/>
          <a:ext cx="9001125" cy="673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7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6949398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2600558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Tipologia di contributo e regime di aiuto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Prestiti</a:t>
                      </a:r>
                      <a:r>
                        <a:rPr lang="it-IT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chirografari a tasso 0 di entità compresa tra € 5.000,00</a:t>
                      </a:r>
                      <a:r>
                        <a:rPr lang="it-IT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ed € 15.000,00 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 di durata massima pari a 5 anni, con possibilità di preammortamento.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Il rimborso dei finanziamenti è regolato sulla base di un piano con rate mensili o al massimo trimestrali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Regime de </a:t>
                      </a:r>
                      <a:r>
                        <a:rPr lang="it-IT" sz="1800" b="1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minimis</a:t>
                      </a:r>
                      <a:r>
                        <a:rPr lang="it-IT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(ESL corrispondente al differenziale tra il tasso di interesse di mercato e il tasso nominale ottenuto dall’impresa)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41371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latin typeface="Arial Narrow" panose="020B0606020202030204" pitchFamily="34" charset="0"/>
                        </a:rPr>
                        <a:t>Spese ammissibili</a:t>
                      </a:r>
                    </a:p>
                    <a:p>
                      <a:endParaRPr lang="it-IT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Spese per lo sviluppo di un’attività di lavoro autonomo, professionale o di </a:t>
                      </a:r>
                      <a:r>
                        <a:rPr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microimpresa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.</a:t>
                      </a:r>
                    </a:p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ES: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acquisto di beni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, ivi incluse le materie prime necessarie alla produzione di beni o servizi e le merci destinate alla rivendita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acquisto di servizi strumentali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all'attività svolta;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pagamento di corsi di formazione, anche di natura universitaria o postuniversitaria,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esigenze di liquidità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connesse allo sviluppo dell'attività compreso il costo di personale aggiuntivo;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investimenti in innovazione, in prodotti e soluzioni di ICT, sviluppo organizzativo messa a punto di prodotti e/o servizi che presentino potenzialità concrete di sviluppo e consolidamento di nuova occupazione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;</a:t>
                      </a: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120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7C7CAC0-9B6D-4FBB-8C82-DF5DD5816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599267"/>
              </p:ext>
            </p:extLst>
          </p:nvPr>
        </p:nvGraphicFramePr>
        <p:xfrm>
          <a:off x="66675" y="0"/>
          <a:ext cx="9001125" cy="667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>
                  <a:extLst>
                    <a:ext uri="{9D8B030D-6E8A-4147-A177-3AD203B41FA5}">
                      <a16:colId xmlns:a16="http://schemas.microsoft.com/office/drawing/2014/main" val="2760404824"/>
                    </a:ext>
                  </a:extLst>
                </a:gridCol>
                <a:gridCol w="7353300">
                  <a:extLst>
                    <a:ext uri="{9D8B030D-6E8A-4147-A177-3AD203B41FA5}">
                      <a16:colId xmlns:a16="http://schemas.microsoft.com/office/drawing/2014/main" val="3291426386"/>
                    </a:ext>
                  </a:extLst>
                </a:gridCol>
              </a:tblGrid>
              <a:tr h="1069081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Dotazione del fondo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Iniziale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pari a 2 mln di €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Possibili incrementi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47496"/>
                  </a:ext>
                </a:extLst>
              </a:tr>
              <a:tr h="56079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latin typeface="Arial Narrow" panose="020B0606020202030204" pitchFamily="34" charset="0"/>
                        </a:rPr>
                        <a:t>Costi</a:t>
                      </a:r>
                      <a:r>
                        <a:rPr lang="it-IT" b="1" baseline="0" dirty="0">
                          <a:latin typeface="Arial Narrow" panose="020B0606020202030204" pitchFamily="34" charset="0"/>
                        </a:rPr>
                        <a:t> per i beneficiari</a:t>
                      </a:r>
                      <a:endParaRPr lang="it-IT" b="1" dirty="0">
                        <a:latin typeface="Arial Narrow" panose="020B0606020202030204" pitchFamily="34" charset="0"/>
                      </a:endParaRPr>
                    </a:p>
                    <a:p>
                      <a:endParaRPr lang="it-IT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Commissione di Gestione al gestore così composta:</a:t>
                      </a:r>
                    </a:p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-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Quota base € 100 diritti di segreteria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;</a:t>
                      </a:r>
                    </a:p>
                    <a:p>
                      <a:pPr algn="just"/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-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una quota fino al 4% sull’importo finanziato</a:t>
                      </a: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algn="just"/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- 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una quota fino al 2% sull'importo finanziato</a:t>
                      </a:r>
                    </a:p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a copertura del costo della garanzia in favore della Regione Emilia Romagna per il 50% dei finanziamenti erogati.</a:t>
                      </a:r>
                    </a:p>
                    <a:p>
                      <a:pPr algn="just"/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Le somme sono trattenute dall’importo finanziato all’atto dell’erogazione del mutuo</a:t>
                      </a:r>
                    </a:p>
                    <a:p>
                      <a:pPr marL="0" algn="just" defTabSz="457200" rtl="0" eaLnBrk="1" latinLnBrk="0" hangingPunct="1"/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NO PENALI PER ESTINZIONE ANTICIPATA</a:t>
                      </a:r>
                    </a:p>
                    <a:p>
                      <a:pPr marL="0" algn="just" defTabSz="457200" rtl="0" eaLnBrk="1" latinLnBrk="0" hangingPunct="1"/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In caso di ritardato pagamento, si applica al beneficiario un interesse di mora pari al 2% in ragione d’anno</a:t>
                      </a:r>
                    </a:p>
                    <a:p>
                      <a:pPr algn="just"/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algn="just"/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algn="just"/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211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 bwMode="auto">
          <a:xfrm>
            <a:off x="174625" y="1714500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Grazie</a:t>
            </a:r>
            <a:br>
              <a:rPr lang="it-IT" altLang="it-IT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it-IT" altLang="it-IT" sz="1600" b="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Andrea Pappacena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sz="quarter" idx="10"/>
          </p:nvPr>
        </p:nvSpPr>
        <p:spPr bwMode="auto">
          <a:xfrm>
            <a:off x="174625" y="2833688"/>
            <a:ext cx="8229600" cy="20605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www.regione.emilia-romagna.it/fesr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701962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 PUO’ FARE DOMANDA: REQUISITI SOGGETTIVI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C8556D9E-2BDD-4627-B6EF-DEB35FB3DB77}"/>
              </a:ext>
            </a:extLst>
          </p:cNvPr>
          <p:cNvSpPr/>
          <p:nvPr/>
        </p:nvSpPr>
        <p:spPr>
          <a:xfrm>
            <a:off x="4073236" y="4437495"/>
            <a:ext cx="2687782" cy="1791854"/>
          </a:xfrm>
          <a:prstGeom prst="ellipse">
            <a:avLst/>
          </a:prstGeom>
          <a:solidFill>
            <a:srgbClr val="DD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PMI</a:t>
            </a:r>
          </a:p>
        </p:txBody>
      </p:sp>
      <p:sp>
        <p:nvSpPr>
          <p:cNvPr id="4" name="Memoria ad accesso sequenziale 3">
            <a:extLst>
              <a:ext uri="{FF2B5EF4-FFF2-40B4-BE49-F238E27FC236}">
                <a16:creationId xmlns:a16="http://schemas.microsoft.com/office/drawing/2014/main" id="{42A2D5CF-C00A-4978-AC88-F4FB88A64FDE}"/>
              </a:ext>
            </a:extLst>
          </p:cNvPr>
          <p:cNvSpPr/>
          <p:nvPr/>
        </p:nvSpPr>
        <p:spPr>
          <a:xfrm>
            <a:off x="378691" y="4304145"/>
            <a:ext cx="3021733" cy="1925204"/>
          </a:xfrm>
          <a:prstGeom prst="flowChartMagneticTap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Imprese individuali</a:t>
            </a:r>
          </a:p>
          <a:p>
            <a:pPr algn="ctr"/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Società di persone o di capitali</a:t>
            </a:r>
          </a:p>
          <a:p>
            <a:pPr algn="ctr"/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Società cooperative</a:t>
            </a:r>
          </a:p>
          <a:p>
            <a:pPr algn="ctr"/>
            <a:r>
              <a:rPr lang="it-IT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Consorzi</a:t>
            </a:r>
          </a:p>
          <a:p>
            <a:pPr algn="ctr"/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Società consortili</a:t>
            </a:r>
          </a:p>
          <a:p>
            <a:pPr algn="ctr"/>
            <a:endParaRPr lang="it-IT" sz="1600" dirty="0">
              <a:latin typeface="Arial Narrow" panose="020B0606020202030204" pitchFamily="34" charset="0"/>
            </a:endParaRPr>
          </a:p>
        </p:txBody>
      </p:sp>
      <p:sp>
        <p:nvSpPr>
          <p:cNvPr id="6" name="Fumetto: rettangolo con angoli arrotondati 5">
            <a:extLst>
              <a:ext uri="{FF2B5EF4-FFF2-40B4-BE49-F238E27FC236}">
                <a16:creationId xmlns:a16="http://schemas.microsoft.com/office/drawing/2014/main" id="{6E38C3DA-A464-4470-99FB-6CEB2EB414FE}"/>
              </a:ext>
            </a:extLst>
          </p:cNvPr>
          <p:cNvSpPr/>
          <p:nvPr/>
        </p:nvSpPr>
        <p:spPr>
          <a:xfrm>
            <a:off x="314036" y="951343"/>
            <a:ext cx="8515927" cy="3103421"/>
          </a:xfrm>
          <a:prstGeom prst="wedgeRoundRectCallout">
            <a:avLst>
              <a:gd name="adj1" fmla="val -2064"/>
              <a:gd name="adj2" fmla="val 65161"/>
              <a:gd name="adj3" fmla="val 1666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rgbClr val="C00000"/>
                </a:solidFill>
              </a:rPr>
              <a:t>-  </a:t>
            </a:r>
            <a:r>
              <a:rPr lang="it-IT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endParaRPr lang="it-IT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1600" b="1" dirty="0">
                <a:solidFill>
                  <a:schemeClr val="tx1"/>
                </a:solidFill>
              </a:rPr>
              <a:t>- </a:t>
            </a:r>
            <a:r>
              <a:rPr lang="it-IT" sz="1600" b="1" dirty="0">
                <a:solidFill>
                  <a:srgbClr val="C00000"/>
                </a:solidFill>
              </a:rPr>
              <a:t>   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Costituite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</a:rPr>
              <a:t>Iscritte nel Registro delle Imprese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Operanti in uno dei settori di attività economica </a:t>
            </a:r>
            <a:r>
              <a:rPr lang="it-IT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Ateco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 2007 dell’S3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</a:rPr>
              <a:t>No stato di fallimento, liquidazione coatta, liquidazione  volontaria, concordato preventivo non in continuità, altra procedura concorsuale</a:t>
            </a:r>
          </a:p>
          <a:p>
            <a:pPr marL="285750" indent="-285750">
              <a:buFontTx/>
              <a:buChar char="-"/>
            </a:pP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Devono avere restituito contributi regionali oggetto di revoca e recupero</a:t>
            </a: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</a:rPr>
              <a:t>i soci o coloro che ricoprono un incarico all’interno delle stesse non devono essere destinatari di provvedimenti di decadenza, di sospensione o di divieto di cui all’art. 67 del </a:t>
            </a:r>
            <a:r>
              <a:rPr lang="it-IT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D.Lgs.</a:t>
            </a:r>
            <a:r>
              <a:rPr lang="it-IT" b="1" dirty="0">
                <a:solidFill>
                  <a:srgbClr val="C00000"/>
                </a:solidFill>
                <a:latin typeface="Arial Narrow" panose="020B0606020202030204" pitchFamily="34" charset="0"/>
              </a:rPr>
              <a:t> 6 settembre 2011, n. 159 o essere stati condannati con sentenza definitiva o, ancorché non definitiva, confermata in grado di appello, per uno dei delitti di cui all'articolo 51, comma 3-bis, del codice di procedura penale.</a:t>
            </a: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196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aborazione alternativa 6"/>
          <p:cNvSpPr/>
          <p:nvPr/>
        </p:nvSpPr>
        <p:spPr>
          <a:xfrm>
            <a:off x="618838" y="764778"/>
            <a:ext cx="7975598" cy="731513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INVESTIMENTI PRODUTTIVI ESPANSIVI 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AD ALTO CONTENUTO TECNOLOGICO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PROGETTI FINANZIABILI</a:t>
            </a:r>
          </a:p>
        </p:txBody>
      </p:sp>
      <p:sp>
        <p:nvSpPr>
          <p:cNvPr id="13" name="Elaborazione alternativa 12">
            <a:extLst>
              <a:ext uri="{FF2B5EF4-FFF2-40B4-BE49-F238E27FC236}">
                <a16:creationId xmlns:a16="http://schemas.microsoft.com/office/drawing/2014/main" id="{FA674A65-1762-439B-950D-EFA5EBA29F5D}"/>
              </a:ext>
            </a:extLst>
          </p:cNvPr>
          <p:cNvSpPr/>
          <p:nvPr/>
        </p:nvSpPr>
        <p:spPr>
          <a:xfrm>
            <a:off x="616527" y="2091353"/>
            <a:ext cx="210820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Innovazione di prodotto</a:t>
            </a:r>
          </a:p>
        </p:txBody>
      </p:sp>
      <p:sp>
        <p:nvSpPr>
          <p:cNvPr id="14" name="Elaborazione alternativa 13">
            <a:extLst>
              <a:ext uri="{FF2B5EF4-FFF2-40B4-BE49-F238E27FC236}">
                <a16:creationId xmlns:a16="http://schemas.microsoft.com/office/drawing/2014/main" id="{AD3DC8E6-EB0E-434B-8917-0D656640730E}"/>
              </a:ext>
            </a:extLst>
          </p:cNvPr>
          <p:cNvSpPr/>
          <p:nvPr/>
        </p:nvSpPr>
        <p:spPr>
          <a:xfrm>
            <a:off x="3551382" y="2091354"/>
            <a:ext cx="210589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Innovazione di servizio</a:t>
            </a:r>
          </a:p>
        </p:txBody>
      </p:sp>
      <p:sp>
        <p:nvSpPr>
          <p:cNvPr id="15" name="Elaborazione alternativa 14">
            <a:extLst>
              <a:ext uri="{FF2B5EF4-FFF2-40B4-BE49-F238E27FC236}">
                <a16:creationId xmlns:a16="http://schemas.microsoft.com/office/drawing/2014/main" id="{B9E1DBCD-8452-427D-BF39-426892522385}"/>
              </a:ext>
            </a:extLst>
          </p:cNvPr>
          <p:cNvSpPr/>
          <p:nvPr/>
        </p:nvSpPr>
        <p:spPr>
          <a:xfrm>
            <a:off x="6488546" y="2091354"/>
            <a:ext cx="210589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Innovazione di processo</a:t>
            </a:r>
          </a:p>
        </p:txBody>
      </p:sp>
      <p:cxnSp>
        <p:nvCxnSpPr>
          <p:cNvPr id="9" name="Connettore a gomito 8">
            <a:extLst>
              <a:ext uri="{FF2B5EF4-FFF2-40B4-BE49-F238E27FC236}">
                <a16:creationId xmlns:a16="http://schemas.microsoft.com/office/drawing/2014/main" id="{F3B78BCD-D696-4418-959F-23A1C319672A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 rot="5400000">
            <a:off x="2841101" y="325817"/>
            <a:ext cx="595062" cy="29360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a gomito 15">
            <a:extLst>
              <a:ext uri="{FF2B5EF4-FFF2-40B4-BE49-F238E27FC236}">
                <a16:creationId xmlns:a16="http://schemas.microsoft.com/office/drawing/2014/main" id="{9186F1C5-B136-40DF-A95D-2318F6B00567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 rot="16200000" flipH="1">
            <a:off x="5776533" y="326395"/>
            <a:ext cx="595063" cy="293485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6C020F6C-5AAE-48CD-95AD-6BA2734360B2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flipH="1">
            <a:off x="4604327" y="1496291"/>
            <a:ext cx="2310" cy="5950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arentesi graffa aperta 25">
            <a:extLst>
              <a:ext uri="{FF2B5EF4-FFF2-40B4-BE49-F238E27FC236}">
                <a16:creationId xmlns:a16="http://schemas.microsoft.com/office/drawing/2014/main" id="{16C49E37-4FF9-4F41-A5AE-4FE34228D2EF}"/>
              </a:ext>
            </a:extLst>
          </p:cNvPr>
          <p:cNvSpPr/>
          <p:nvPr/>
        </p:nvSpPr>
        <p:spPr>
          <a:xfrm rot="16200000">
            <a:off x="4311072" y="281554"/>
            <a:ext cx="521855" cy="5869707"/>
          </a:xfrm>
          <a:prstGeom prst="leftBrace">
            <a:avLst>
              <a:gd name="adj1" fmla="val 8333"/>
              <a:gd name="adj2" fmla="val 5015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Elaborazione alternativa 26">
            <a:extLst>
              <a:ext uri="{FF2B5EF4-FFF2-40B4-BE49-F238E27FC236}">
                <a16:creationId xmlns:a16="http://schemas.microsoft.com/office/drawing/2014/main" id="{865B9780-B686-4ABA-86EF-EB8F6B831B41}"/>
              </a:ext>
            </a:extLst>
          </p:cNvPr>
          <p:cNvSpPr/>
          <p:nvPr/>
        </p:nvSpPr>
        <p:spPr>
          <a:xfrm>
            <a:off x="342900" y="3446299"/>
            <a:ext cx="8458200" cy="209551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7200">
              <a:spcBef>
                <a:spcPts val="0"/>
              </a:spcBef>
            </a:pPr>
            <a:r>
              <a:rPr lang="it-IT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Miglioramento dei tempi di risposta e di soddisfacimento delle esigenze dei clienti</a:t>
            </a: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Introduzione di tecnologie abilitanti nei processi produttivi</a:t>
            </a:r>
            <a:endParaRPr lang="it-IT" sz="1500" b="1" dirty="0">
              <a:latin typeface="Arial Narrow" panose="020B0606020202030204" pitchFamily="34" charset="0"/>
            </a:endParaRP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Riduzione degli impatti ambientali dei processi produttivi</a:t>
            </a:r>
            <a:endParaRPr lang="it-IT" sz="1500" b="1" dirty="0">
              <a:latin typeface="Arial Narrow" panose="020B0606020202030204" pitchFamily="34" charset="0"/>
            </a:endParaRP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latin typeface="Arial Narrow" panose="020B0606020202030204" pitchFamily="34" charset="0"/>
              </a:rPr>
              <a:t>	riduzione del consumo di materie prime e altre risorse, comprese quelle energetiche</a:t>
            </a: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latin typeface="Arial Narrow" panose="020B0606020202030204" pitchFamily="34" charset="0"/>
              </a:rPr>
              <a:t>	riduzione dell’impiego di sostanze pericolose</a:t>
            </a: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latin typeface="Arial Narrow" panose="020B0606020202030204" pitchFamily="34" charset="0"/>
              </a:rPr>
              <a:t>	riduzione di rifiuti</a:t>
            </a: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latin typeface="Arial Narrow" panose="020B0606020202030204" pitchFamily="34" charset="0"/>
              </a:rPr>
              <a:t>	riduzione delle emissioni inquinanti</a:t>
            </a: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latin typeface="Arial Narrow" panose="020B0606020202030204" pitchFamily="34" charset="0"/>
              </a:rPr>
              <a:t>	reimpiego degli scarti di produzione</a:t>
            </a:r>
          </a:p>
          <a:p>
            <a:pPr lvl="0" indent="457200">
              <a:spcBef>
                <a:spcPts val="0"/>
              </a:spcBef>
            </a:pPr>
            <a:r>
              <a:rPr lang="it-IT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Miglioramento della sicurezza delle imprese e dei luoghi di lavoro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E98B755F-1C82-44A5-ADA5-3DD37366E536}"/>
              </a:ext>
            </a:extLst>
          </p:cNvPr>
          <p:cNvSpPr/>
          <p:nvPr/>
        </p:nvSpPr>
        <p:spPr>
          <a:xfrm>
            <a:off x="342900" y="5674432"/>
            <a:ext cx="8458199" cy="55399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0510" algn="ctr">
              <a:lnSpc>
                <a:spcPct val="150000"/>
              </a:lnSpc>
              <a:spcAft>
                <a:spcPts val="0"/>
              </a:spcAft>
            </a:pPr>
            <a:r>
              <a:rPr lang="it-IT" sz="2000" b="1" dirty="0"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impianti per la produzione di energia, anche da fonte rinnovabile</a:t>
            </a:r>
            <a:endParaRPr lang="it-IT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1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-1" y="-8572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DIMENSIONI E LOCALIZZAZIONE  DELL’INVESTIMENTO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D1CADE5-FFFC-4497-A4D2-A5494D1C1258}"/>
              </a:ext>
            </a:extLst>
          </p:cNvPr>
          <p:cNvSpPr/>
          <p:nvPr/>
        </p:nvSpPr>
        <p:spPr>
          <a:xfrm>
            <a:off x="257175" y="811164"/>
            <a:ext cx="8629650" cy="11772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400" b="1" dirty="0">
                <a:solidFill>
                  <a:schemeClr val="dk1"/>
                </a:solidFill>
                <a:latin typeface="Arial Narrow" panose="020B0606020202030204" pitchFamily="34" charset="0"/>
              </a:rPr>
              <a:t>MINIMO </a:t>
            </a:r>
            <a:r>
              <a:rPr lang="it-IT" sz="2400" b="1" dirty="0">
                <a:latin typeface="Arial Narrow" panose="020B0606020202030204" pitchFamily="34" charset="0"/>
              </a:rPr>
              <a:t> </a:t>
            </a:r>
            <a:r>
              <a:rPr lang="it-IT" sz="2400" b="1" dirty="0">
                <a:solidFill>
                  <a:schemeClr val="dk1"/>
                </a:solidFill>
                <a:latin typeface="Arial Narrow" panose="020B0606020202030204" pitchFamily="34" charset="0"/>
              </a:rPr>
              <a:t>€ 40.000,00  MASSIMO  € 500.000,00.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2400" b="1" dirty="0">
                <a:solidFill>
                  <a:schemeClr val="dk1"/>
                </a:solidFill>
                <a:latin typeface="Arial Narrow" panose="020B0606020202030204" pitchFamily="34" charset="0"/>
              </a:rPr>
              <a:t>Da assicurare anche in fase di rendicontazione delle spese</a:t>
            </a:r>
          </a:p>
        </p:txBody>
      </p:sp>
      <p:sp>
        <p:nvSpPr>
          <p:cNvPr id="4" name="Elaborazione alternativa 3">
            <a:extLst>
              <a:ext uri="{FF2B5EF4-FFF2-40B4-BE49-F238E27FC236}">
                <a16:creationId xmlns:a16="http://schemas.microsoft.com/office/drawing/2014/main" id="{4C986602-F73A-42EF-95BA-1CE378E5277D}"/>
              </a:ext>
            </a:extLst>
          </p:cNvPr>
          <p:cNvSpPr/>
          <p:nvPr/>
        </p:nvSpPr>
        <p:spPr>
          <a:xfrm>
            <a:off x="381000" y="2199580"/>
            <a:ext cx="8362950" cy="1238946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0510" algn="ctr">
              <a:lnSpc>
                <a:spcPct val="150000"/>
              </a:lnSpc>
              <a:spcAft>
                <a:spcPts val="0"/>
              </a:spcAft>
            </a:pPr>
            <a:r>
              <a:rPr lang="it-IT" sz="2400" b="1" dirty="0">
                <a:latin typeface="Arial Narrow" panose="020B0606020202030204" pitchFamily="34" charset="0"/>
              </a:rPr>
              <a:t>IN UNA O PIÙ SEDI OPERATIVE O UNITÀ LOCALI LOCALIZZATE NEL TERRITORIO DELLA REGIONE EMILIA-ROMAGNA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B1C79DA-6109-4465-962F-2A5321A187AE}"/>
              </a:ext>
            </a:extLst>
          </p:cNvPr>
          <p:cNvSpPr txBox="1"/>
          <p:nvPr/>
        </p:nvSpPr>
        <p:spPr>
          <a:xfrm>
            <a:off x="695325" y="3754873"/>
            <a:ext cx="782955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tx1"/>
                </a:solidFill>
              </a:rPr>
              <a:t>Dovranno risultare dalla visura camerale aggiornata al momento della presentazione della domanda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642D44E-410F-4C41-A8C1-D9420D96E417}"/>
              </a:ext>
            </a:extLst>
          </p:cNvPr>
          <p:cNvSpPr txBox="1"/>
          <p:nvPr/>
        </p:nvSpPr>
        <p:spPr>
          <a:xfrm>
            <a:off x="762000" y="4584343"/>
            <a:ext cx="7762875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0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it-IT" dirty="0">
                <a:solidFill>
                  <a:schemeClr val="tx1"/>
                </a:solidFill>
              </a:rPr>
              <a:t>Dovranno avere uno dei codici di attività </a:t>
            </a:r>
            <a:r>
              <a:rPr lang="it-IT" dirty="0" err="1">
                <a:solidFill>
                  <a:schemeClr val="tx1"/>
                </a:solidFill>
              </a:rPr>
              <a:t>Ateco</a:t>
            </a:r>
            <a:r>
              <a:rPr lang="it-IT" dirty="0">
                <a:solidFill>
                  <a:schemeClr val="tx1"/>
                </a:solidFill>
              </a:rPr>
              <a:t> 2007, primario e/o secondario, individuati dalla strategia di specializzazione intelligente della Regione Emilia Romagna (S3) e indicati nell’allegato 1 al presente bando</a:t>
            </a:r>
          </a:p>
        </p:txBody>
      </p:sp>
    </p:spTree>
    <p:extLst>
      <p:ext uri="{BB962C8B-B14F-4D97-AF65-F5344CB8AC3E}">
        <p14:creationId xmlns:p14="http://schemas.microsoft.com/office/powerpoint/2010/main" val="82073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SPESE AMMISSIBILI</a:t>
            </a:r>
          </a:p>
        </p:txBody>
      </p:sp>
      <p:sp>
        <p:nvSpPr>
          <p:cNvPr id="13" name="Elaborazione alternativa 12">
            <a:extLst>
              <a:ext uri="{FF2B5EF4-FFF2-40B4-BE49-F238E27FC236}">
                <a16:creationId xmlns:a16="http://schemas.microsoft.com/office/drawing/2014/main" id="{FA674A65-1762-439B-950D-EFA5EBA29F5D}"/>
              </a:ext>
            </a:extLst>
          </p:cNvPr>
          <p:cNvSpPr/>
          <p:nvPr/>
        </p:nvSpPr>
        <p:spPr>
          <a:xfrm>
            <a:off x="249374" y="764411"/>
            <a:ext cx="4701316" cy="870544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700" b="1" dirty="0">
                <a:solidFill>
                  <a:schemeClr val="tx1"/>
                </a:solidFill>
              </a:rPr>
              <a:t>A) </a:t>
            </a:r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Acquisto di impianti, macchinari, beni strumentali e attrezzature - nuovi di fabbrica</a:t>
            </a:r>
          </a:p>
        </p:txBody>
      </p:sp>
      <p:sp>
        <p:nvSpPr>
          <p:cNvPr id="18" name="Elaborazione alternativa 17">
            <a:extLst>
              <a:ext uri="{FF2B5EF4-FFF2-40B4-BE49-F238E27FC236}">
                <a16:creationId xmlns:a16="http://schemas.microsoft.com/office/drawing/2014/main" id="{034FA976-6210-4CA3-B258-874286FFC24F}"/>
              </a:ext>
            </a:extLst>
          </p:cNvPr>
          <p:cNvSpPr/>
          <p:nvPr/>
        </p:nvSpPr>
        <p:spPr>
          <a:xfrm>
            <a:off x="249373" y="2763430"/>
            <a:ext cx="4618190" cy="912921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C) Hardware, software, licenze per l’utilizzo di software, servizi di cloud computing</a:t>
            </a:r>
          </a:p>
        </p:txBody>
      </p:sp>
      <p:sp>
        <p:nvSpPr>
          <p:cNvPr id="17" name="Elaborazione alternativa 16">
            <a:extLst>
              <a:ext uri="{FF2B5EF4-FFF2-40B4-BE49-F238E27FC236}">
                <a16:creationId xmlns:a16="http://schemas.microsoft.com/office/drawing/2014/main" id="{7C5216F6-C955-4483-B00A-B0AB04DBD577}"/>
              </a:ext>
            </a:extLst>
          </p:cNvPr>
          <p:cNvSpPr/>
          <p:nvPr/>
        </p:nvSpPr>
        <p:spPr>
          <a:xfrm>
            <a:off x="249376" y="1749971"/>
            <a:ext cx="4701315" cy="90070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B) Acquisto di beni intangibili quali brevetti, marchi, licenze e know </a:t>
            </a:r>
            <a:r>
              <a:rPr lang="it-IT" sz="17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how</a:t>
            </a:r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9" name="Elaborazione alternativa 18">
            <a:extLst>
              <a:ext uri="{FF2B5EF4-FFF2-40B4-BE49-F238E27FC236}">
                <a16:creationId xmlns:a16="http://schemas.microsoft.com/office/drawing/2014/main" id="{0D236C5F-10F2-478C-B84E-941B5CF8CC33}"/>
              </a:ext>
            </a:extLst>
          </p:cNvPr>
          <p:cNvSpPr/>
          <p:nvPr/>
        </p:nvSpPr>
        <p:spPr>
          <a:xfrm>
            <a:off x="249376" y="3766221"/>
            <a:ext cx="4618188" cy="122859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D) Opere murarie ed edilizie strettamente connesse alla installazione e posa in opera dei macchinari, beni strumentali, attrezzature e impianti</a:t>
            </a:r>
          </a:p>
        </p:txBody>
      </p:sp>
      <p:sp>
        <p:nvSpPr>
          <p:cNvPr id="20" name="Elaborazione alternativa 19">
            <a:extLst>
              <a:ext uri="{FF2B5EF4-FFF2-40B4-BE49-F238E27FC236}">
                <a16:creationId xmlns:a16="http://schemas.microsoft.com/office/drawing/2014/main" id="{DF9F71ED-2027-4D11-9157-63EBE0FDD81E}"/>
              </a:ext>
            </a:extLst>
          </p:cNvPr>
          <p:cNvSpPr/>
          <p:nvPr/>
        </p:nvSpPr>
        <p:spPr>
          <a:xfrm>
            <a:off x="249376" y="5135357"/>
            <a:ext cx="4618187" cy="1099188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E) Servizi di consulenza specializzata finalizzati:</a:t>
            </a:r>
          </a:p>
          <a:p>
            <a:pPr algn="just"/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-	alla realizzazione del progetto</a:t>
            </a:r>
          </a:p>
          <a:p>
            <a:pPr algn="just"/>
            <a:r>
              <a:rPr lang="it-IT" sz="1700" b="1" dirty="0">
                <a:solidFill>
                  <a:schemeClr val="tx1"/>
                </a:solidFill>
                <a:latin typeface="Arial Narrow" panose="020B0606020202030204" pitchFamily="34" charset="0"/>
              </a:rPr>
              <a:t>-	alla presentazione e gestione della domanda 	di contributo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8D99831B-5AAF-44CB-B146-FA8823D30434}"/>
              </a:ext>
            </a:extLst>
          </p:cNvPr>
          <p:cNvCxnSpPr>
            <a:cxnSpLocks/>
          </p:cNvCxnSpPr>
          <p:nvPr/>
        </p:nvCxnSpPr>
        <p:spPr>
          <a:xfrm>
            <a:off x="4867564" y="4451927"/>
            <a:ext cx="7758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1946E94-A34C-4E57-9796-6684D4EA399E}"/>
              </a:ext>
            </a:extLst>
          </p:cNvPr>
          <p:cNvSpPr txBox="1"/>
          <p:nvPr/>
        </p:nvSpPr>
        <p:spPr>
          <a:xfrm>
            <a:off x="5643418" y="4082473"/>
            <a:ext cx="3325090" cy="5634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it-IT"/>
            </a:defPPr>
            <a:lvl1pPr algn="just"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    Max 5% di A + B +C </a:t>
            </a: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3692842E-6AA9-4A8D-881F-0034F93A3A73}"/>
              </a:ext>
            </a:extLst>
          </p:cNvPr>
          <p:cNvCxnSpPr>
            <a:cxnSpLocks/>
            <a:stCxn id="20" idx="3"/>
            <a:endCxn id="28" idx="1"/>
          </p:cNvCxnSpPr>
          <p:nvPr/>
        </p:nvCxnSpPr>
        <p:spPr>
          <a:xfrm>
            <a:off x="4867563" y="5684951"/>
            <a:ext cx="7758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0F6E5E0-74B7-4247-9B26-F04142034C56}"/>
              </a:ext>
            </a:extLst>
          </p:cNvPr>
          <p:cNvSpPr txBox="1"/>
          <p:nvPr/>
        </p:nvSpPr>
        <p:spPr>
          <a:xfrm>
            <a:off x="5643418" y="5454118"/>
            <a:ext cx="332509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>
              <a:defRPr sz="2400" b="1">
                <a:solidFill>
                  <a:srgbClr val="DD0000"/>
                </a:solidFill>
              </a:defRPr>
            </a:lvl1pPr>
          </a:lstStyle>
          <a:p>
            <a:r>
              <a:rPr lang="it-IT" dirty="0">
                <a:solidFill>
                  <a:schemeClr val="tx1"/>
                </a:solidFill>
                <a:latin typeface="Arial Narrow" panose="020B0606020202030204" pitchFamily="34" charset="0"/>
              </a:rPr>
              <a:t>Max 15% di A + B + C + D</a:t>
            </a:r>
          </a:p>
        </p:txBody>
      </p:sp>
    </p:spTree>
    <p:extLst>
      <p:ext uri="{BB962C8B-B14F-4D97-AF65-F5344CB8AC3E}">
        <p14:creationId xmlns:p14="http://schemas.microsoft.com/office/powerpoint/2010/main" val="54782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SPESE NON AMMISSIBILI</a:t>
            </a:r>
          </a:p>
        </p:txBody>
      </p:sp>
      <p:sp>
        <p:nvSpPr>
          <p:cNvPr id="14" name="Simbolo &quot;Non consentito&quot; 13">
            <a:extLst>
              <a:ext uri="{FF2B5EF4-FFF2-40B4-BE49-F238E27FC236}">
                <a16:creationId xmlns:a16="http://schemas.microsoft.com/office/drawing/2014/main" id="{4876D3D7-719F-4AD6-88A3-B60209A32ED8}"/>
              </a:ext>
            </a:extLst>
          </p:cNvPr>
          <p:cNvSpPr/>
          <p:nvPr/>
        </p:nvSpPr>
        <p:spPr>
          <a:xfrm>
            <a:off x="6705599" y="4608946"/>
            <a:ext cx="914400" cy="902560"/>
          </a:xfrm>
          <a:prstGeom prst="noSmoking">
            <a:avLst/>
          </a:prstGeom>
          <a:solidFill>
            <a:srgbClr val="DD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D20230-D916-488A-8103-11A87A2A163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28601" y="787400"/>
            <a:ext cx="8886825" cy="528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939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32164"/>
          </a:xfrm>
          <a:prstGeom prst="rect">
            <a:avLst/>
          </a:prstGeom>
          <a:solidFill>
            <a:srgbClr val="FF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TIPOLOGIA E MISURA DEL CONTRIBUTO</a:t>
            </a:r>
          </a:p>
        </p:txBody>
      </p:sp>
      <p:sp>
        <p:nvSpPr>
          <p:cNvPr id="14" name="Elaborazione alternativa 13">
            <a:extLst>
              <a:ext uri="{FF2B5EF4-FFF2-40B4-BE49-F238E27FC236}">
                <a16:creationId xmlns:a16="http://schemas.microsoft.com/office/drawing/2014/main" id="{2DE92594-F90D-450F-91BC-841629D2EF66}"/>
              </a:ext>
            </a:extLst>
          </p:cNvPr>
          <p:cNvSpPr/>
          <p:nvPr/>
        </p:nvSpPr>
        <p:spPr>
          <a:xfrm>
            <a:off x="185303" y="2946971"/>
            <a:ext cx="1308101" cy="870544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FONDO PERDUTO</a:t>
            </a:r>
          </a:p>
        </p:txBody>
      </p:sp>
      <p:sp>
        <p:nvSpPr>
          <p:cNvPr id="15" name="Elaborazione alternativa 14">
            <a:extLst>
              <a:ext uri="{FF2B5EF4-FFF2-40B4-BE49-F238E27FC236}">
                <a16:creationId xmlns:a16="http://schemas.microsoft.com/office/drawing/2014/main" id="{0C7E6894-565A-4965-A61F-575A45F5DCAF}"/>
              </a:ext>
            </a:extLst>
          </p:cNvPr>
          <p:cNvSpPr/>
          <p:nvPr/>
        </p:nvSpPr>
        <p:spPr>
          <a:xfrm>
            <a:off x="2463800" y="1478933"/>
            <a:ext cx="210820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INCREMENTO 5%</a:t>
            </a:r>
          </a:p>
        </p:txBody>
      </p:sp>
      <p:sp>
        <p:nvSpPr>
          <p:cNvPr id="16" name="Elaborazione alternativa 15">
            <a:extLst>
              <a:ext uri="{FF2B5EF4-FFF2-40B4-BE49-F238E27FC236}">
                <a16:creationId xmlns:a16="http://schemas.microsoft.com/office/drawing/2014/main" id="{08A5F38F-AD35-48FE-9651-C00F39BA3616}"/>
              </a:ext>
            </a:extLst>
          </p:cNvPr>
          <p:cNvSpPr/>
          <p:nvPr/>
        </p:nvSpPr>
        <p:spPr>
          <a:xfrm>
            <a:off x="2463800" y="4424855"/>
            <a:ext cx="2108200" cy="870544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INCREMENTO 10%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3238DC9-F500-4212-8BE6-89A4A2569BDA}"/>
              </a:ext>
            </a:extLst>
          </p:cNvPr>
          <p:cNvSpPr/>
          <p:nvPr/>
        </p:nvSpPr>
        <p:spPr>
          <a:xfrm>
            <a:off x="5132067" y="826593"/>
            <a:ext cx="3764283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incremento occupazionale a tempo indeterminato e stabile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impresa femminile e/o giovanile in termini di partecipazione societaria e/o finanziaria al capitale sociale;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imprese in possesso del  rating di legalità</a:t>
            </a:r>
            <a:endParaRPr lang="it-IT" sz="1600" b="1" dirty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2E706C5-6840-4D13-96A5-CBAF75108BE9}"/>
              </a:ext>
            </a:extLst>
          </p:cNvPr>
          <p:cNvSpPr/>
          <p:nvPr/>
        </p:nvSpPr>
        <p:spPr>
          <a:xfrm>
            <a:off x="5132067" y="3710510"/>
            <a:ext cx="3764283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sedi operative o unità locali oggetto degli interventi localizzate nelle aree montane (c.d. AREE MONTANE)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sedi operative o unità locali oggetto degli interventi localizzate nelle aree 107 3. C (c.d. AREE 107. 3. C)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80C74C3D-7815-486A-BA34-51CB0BDCED36}"/>
              </a:ext>
            </a:extLst>
          </p:cNvPr>
          <p:cNvSpPr/>
          <p:nvPr/>
        </p:nvSpPr>
        <p:spPr>
          <a:xfrm>
            <a:off x="4747491" y="826592"/>
            <a:ext cx="163366" cy="217522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F0D71C68-6AD7-4085-97DF-285D1A709A95}"/>
              </a:ext>
            </a:extLst>
          </p:cNvPr>
          <p:cNvSpPr/>
          <p:nvPr/>
        </p:nvSpPr>
        <p:spPr>
          <a:xfrm>
            <a:off x="4829174" y="3676073"/>
            <a:ext cx="45719" cy="233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a gomito 7">
            <a:extLst>
              <a:ext uri="{FF2B5EF4-FFF2-40B4-BE49-F238E27FC236}">
                <a16:creationId xmlns:a16="http://schemas.microsoft.com/office/drawing/2014/main" id="{D02BE2BF-F372-4455-BCAA-CBA6E24F2A86}"/>
              </a:ext>
            </a:extLst>
          </p:cNvPr>
          <p:cNvCxnSpPr>
            <a:cxnSpLocks/>
            <a:stCxn id="2" idx="2"/>
            <a:endCxn id="15" idx="1"/>
          </p:cNvCxnSpPr>
          <p:nvPr/>
        </p:nvCxnSpPr>
        <p:spPr>
          <a:xfrm rot="10800000" flipH="1">
            <a:off x="1851312" y="1914206"/>
            <a:ext cx="612488" cy="1468039"/>
          </a:xfrm>
          <a:prstGeom prst="bentConnector3">
            <a:avLst>
              <a:gd name="adj1" fmla="val -3732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a gomito 9">
            <a:extLst>
              <a:ext uri="{FF2B5EF4-FFF2-40B4-BE49-F238E27FC236}">
                <a16:creationId xmlns:a16="http://schemas.microsoft.com/office/drawing/2014/main" id="{8E085189-D82F-4833-8B52-8AA4463F800C}"/>
              </a:ext>
            </a:extLst>
          </p:cNvPr>
          <p:cNvCxnSpPr>
            <a:cxnSpLocks/>
            <a:stCxn id="2" idx="2"/>
            <a:endCxn id="16" idx="1"/>
          </p:cNvCxnSpPr>
          <p:nvPr/>
        </p:nvCxnSpPr>
        <p:spPr>
          <a:xfrm rot="10800000" flipH="1" flipV="1">
            <a:off x="1851312" y="3382243"/>
            <a:ext cx="612488" cy="1477883"/>
          </a:xfrm>
          <a:prstGeom prst="bentConnector3">
            <a:avLst>
              <a:gd name="adj1" fmla="val -3732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774883-D46F-4A9E-A2E6-255344CABDB1}"/>
              </a:ext>
            </a:extLst>
          </p:cNvPr>
          <p:cNvSpPr txBox="1"/>
          <p:nvPr/>
        </p:nvSpPr>
        <p:spPr>
          <a:xfrm>
            <a:off x="796925" y="5486332"/>
            <a:ext cx="333375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Max € 150.000,00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CBF6DE62-B0A7-4555-AD62-F1938774EE78}"/>
              </a:ext>
            </a:extLst>
          </p:cNvPr>
          <p:cNvSpPr/>
          <p:nvPr/>
        </p:nvSpPr>
        <p:spPr>
          <a:xfrm>
            <a:off x="1851312" y="2780145"/>
            <a:ext cx="2639005" cy="120419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20% DELLA SPESA AMMESSA</a:t>
            </a:r>
          </a:p>
        </p:txBody>
      </p:sp>
    </p:spTree>
    <p:extLst>
      <p:ext uri="{BB962C8B-B14F-4D97-AF65-F5344CB8AC3E}">
        <p14:creationId xmlns:p14="http://schemas.microsoft.com/office/powerpoint/2010/main" val="3174294218"/>
      </p:ext>
    </p:extLst>
  </p:cSld>
  <p:clrMapOvr>
    <a:masterClrMapping/>
  </p:clrMapOvr>
</p:sld>
</file>

<file path=ppt/theme/theme1.xml><?xml version="1.0" encoding="utf-8"?>
<a:theme xmlns:a="http://schemas.openxmlformats.org/drawingml/2006/main" name="POR_TEMPLATE PPT_leggero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O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sto_fondo grig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Testo_fondo grig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TITO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C1302C657B9D44B8C65927D5D7F930C" ma:contentTypeVersion="0" ma:contentTypeDescription="Creare un nuovo documento." ma:contentTypeScope="" ma:versionID="13918ef31c32a89918ec5ff24d80fc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47D950-A95B-41E0-A6AB-CF553DA268B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239BA1-4B8A-4A1B-972F-88D6E3415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1C7105-16D1-4F51-9242-70F7503EA2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POR_TEMPLATE PPT_leggero_2</Template>
  <TotalTime>4726</TotalTime>
  <Words>3633</Words>
  <Application>Microsoft Office PowerPoint</Application>
  <PresentationFormat>Presentazione su schermo (4:3)</PresentationFormat>
  <Paragraphs>432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34</vt:i4>
      </vt:variant>
    </vt:vector>
  </HeadingPairs>
  <TitlesOfParts>
    <vt:vector size="50" baseType="lpstr">
      <vt:lpstr>맑은 고딕</vt:lpstr>
      <vt:lpstr>ＭＳ Ｐゴシック</vt:lpstr>
      <vt:lpstr>Arial</vt:lpstr>
      <vt:lpstr>Arial Narrow</vt:lpstr>
      <vt:lpstr>Calibri</vt:lpstr>
      <vt:lpstr>Courier New</vt:lpstr>
      <vt:lpstr>OpenSymbol</vt:lpstr>
      <vt:lpstr>Tahoma</vt:lpstr>
      <vt:lpstr>Times New Roman</vt:lpstr>
      <vt:lpstr>Wingdings</vt:lpstr>
      <vt:lpstr>ヒラギノ角ゴ Pro W3</vt:lpstr>
      <vt:lpstr>POR_TEMPLATE PPT_leggero_2</vt:lpstr>
      <vt:lpstr>TITOLI</vt:lpstr>
      <vt:lpstr>Testo_fondo grigio</vt:lpstr>
      <vt:lpstr>1_Testo_fondo grigio</vt:lpstr>
      <vt:lpstr>1_TITOLI</vt:lpstr>
      <vt:lpstr>BANDO PER IL SOSTEGNO DEGLI INVESTIMENTI PRODUTTIVI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Andrea Pappacena</vt:lpstr>
    </vt:vector>
  </TitlesOfParts>
  <Company>Regione Emilia-Romagna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PER IL SOSTEGNO DI PROGETTI RIVOLTI A MIGLIORARE L’ATTRATTIVITÀ TURISTICO-CULTURALE DEL TERRITORIO ATTRAVERSO LA QUALIFICAZIONE INNOVATIVA DELLE IMPRESE NELL’AMBITO TURISTICO, COMMERCIALE E CULTURALE/CREATIVO</dc:title>
  <dc:creator>Pappacena Andrea</dc:creator>
  <cp:lastModifiedBy>Pappacena Andrea</cp:lastModifiedBy>
  <cp:revision>254</cp:revision>
  <cp:lastPrinted>2018-04-11T10:21:17Z</cp:lastPrinted>
  <dcterms:created xsi:type="dcterms:W3CDTF">2016-10-24T07:53:22Z</dcterms:created>
  <dcterms:modified xsi:type="dcterms:W3CDTF">2018-05-21T15:24:24Z</dcterms:modified>
</cp:coreProperties>
</file>